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8" r:id="rId6"/>
    <p:sldId id="281" r:id="rId7"/>
    <p:sldId id="282" r:id="rId8"/>
    <p:sldId id="269" r:id="rId9"/>
    <p:sldId id="264" r:id="rId10"/>
    <p:sldId id="278" r:id="rId11"/>
    <p:sldId id="280" r:id="rId12"/>
    <p:sldId id="279" r:id="rId13"/>
    <p:sldId id="273" r:id="rId14"/>
    <p:sldId id="274" r:id="rId15"/>
    <p:sldId id="284" r:id="rId16"/>
    <p:sldId id="271" r:id="rId17"/>
    <p:sldId id="275" r:id="rId18"/>
    <p:sldId id="277" r:id="rId19"/>
    <p:sldId id="285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ABA2AF5-EEFA-47BA-9992-D99F77BC51E1}">
          <p14:sldIdLst>
            <p14:sldId id="256"/>
            <p14:sldId id="257"/>
            <p14:sldId id="258"/>
            <p14:sldId id="259"/>
            <p14:sldId id="268"/>
            <p14:sldId id="281"/>
            <p14:sldId id="282"/>
            <p14:sldId id="269"/>
            <p14:sldId id="264"/>
            <p14:sldId id="278"/>
            <p14:sldId id="280"/>
            <p14:sldId id="279"/>
            <p14:sldId id="273"/>
            <p14:sldId id="274"/>
            <p14:sldId id="284"/>
            <p14:sldId id="271"/>
            <p14:sldId id="275"/>
            <p14:sldId id="277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147"/>
    <a:srgbClr val="FFFFFF"/>
    <a:srgbClr val="005370"/>
    <a:srgbClr val="008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700" autoAdjust="0"/>
  </p:normalViewPr>
  <p:slideViewPr>
    <p:cSldViewPr>
      <p:cViewPr>
        <p:scale>
          <a:sx n="100" d="100"/>
          <a:sy n="100" d="100"/>
        </p:scale>
        <p:origin x="-1944" y="-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52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A3D1A-30FF-45D5-8C5F-D714DB7CE767}" type="doc">
      <dgm:prSet loTypeId="urn:microsoft.com/office/officeart/2005/8/layout/vList5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7C401E8-F72E-46B6-A0C1-99B8E44491F6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2800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rPr>
            <a:t>현황분석</a:t>
          </a:r>
          <a:endParaRPr lang="ko-KR" altLang="en-US" sz="2800" dirty="0">
            <a:solidFill>
              <a:srgbClr val="0B0147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17EFFE78-018F-425F-8385-384266AB140A}" type="parTrans" cxnId="{850350C6-481F-4ECB-92D7-354738DDED39}">
      <dgm:prSet/>
      <dgm:spPr/>
      <dgm:t>
        <a:bodyPr/>
        <a:lstStyle/>
        <a:p>
          <a:pPr latinLnBrk="1"/>
          <a:endParaRPr lang="ko-KR" altLang="en-US"/>
        </a:p>
      </dgm:t>
    </dgm:pt>
    <dgm:pt modelId="{68A1E1DA-99DE-42E4-883B-A29C3AB15441}" type="sibTrans" cxnId="{850350C6-481F-4ECB-92D7-354738DDED39}">
      <dgm:prSet/>
      <dgm:spPr/>
      <dgm:t>
        <a:bodyPr/>
        <a:lstStyle/>
        <a:p>
          <a:pPr latinLnBrk="1"/>
          <a:endParaRPr lang="ko-KR" altLang="en-US"/>
        </a:p>
      </dgm:t>
    </dgm:pt>
    <dgm:pt modelId="{6C77F1DE-794A-40DD-9DC6-7DF6C345E354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rgbClr val="0B0147"/>
              </a:solidFill>
            </a:rPr>
            <a:t>제안배경</a:t>
          </a:r>
          <a:endParaRPr lang="ko-KR" altLang="en-US" b="1" dirty="0">
            <a:solidFill>
              <a:srgbClr val="0B0147"/>
            </a:solidFill>
          </a:endParaRPr>
        </a:p>
      </dgm:t>
    </dgm:pt>
    <dgm:pt modelId="{D5CE46DD-CD33-4080-8585-56C6C5BD6C4F}" type="parTrans" cxnId="{E659C44D-4326-4896-A137-DEEC8612A0A5}">
      <dgm:prSet/>
      <dgm:spPr/>
      <dgm:t>
        <a:bodyPr/>
        <a:lstStyle/>
        <a:p>
          <a:pPr latinLnBrk="1"/>
          <a:endParaRPr lang="ko-KR" altLang="en-US"/>
        </a:p>
      </dgm:t>
    </dgm:pt>
    <dgm:pt modelId="{A16E0E35-29C3-4FF2-A550-58F1EC768288}" type="sibTrans" cxnId="{E659C44D-4326-4896-A137-DEEC8612A0A5}">
      <dgm:prSet/>
      <dgm:spPr/>
      <dgm:t>
        <a:bodyPr/>
        <a:lstStyle/>
        <a:p>
          <a:pPr latinLnBrk="1"/>
          <a:endParaRPr lang="ko-KR" altLang="en-US"/>
        </a:p>
      </dgm:t>
    </dgm:pt>
    <dgm:pt modelId="{A09EFA16-811C-4D95-9647-063946418D2F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rgbClr val="0B0147"/>
              </a:solidFill>
            </a:rPr>
            <a:t>현 사이트 분석</a:t>
          </a:r>
          <a:endParaRPr lang="ko-KR" altLang="en-US" b="1" dirty="0">
            <a:solidFill>
              <a:srgbClr val="0B0147"/>
            </a:solidFill>
          </a:endParaRPr>
        </a:p>
      </dgm:t>
    </dgm:pt>
    <dgm:pt modelId="{494894F0-2611-43A4-9DA7-1F4AE63C9D46}" type="parTrans" cxnId="{1D034B2E-2D0E-4035-8D3D-DC3ACED8B477}">
      <dgm:prSet/>
      <dgm:spPr/>
      <dgm:t>
        <a:bodyPr/>
        <a:lstStyle/>
        <a:p>
          <a:pPr latinLnBrk="1"/>
          <a:endParaRPr lang="ko-KR" altLang="en-US"/>
        </a:p>
      </dgm:t>
    </dgm:pt>
    <dgm:pt modelId="{6D93A3F6-4529-4545-9A85-82EBE778CAD7}" type="sibTrans" cxnId="{1D034B2E-2D0E-4035-8D3D-DC3ACED8B477}">
      <dgm:prSet/>
      <dgm:spPr/>
      <dgm:t>
        <a:bodyPr/>
        <a:lstStyle/>
        <a:p>
          <a:pPr latinLnBrk="1"/>
          <a:endParaRPr lang="ko-KR" altLang="en-US"/>
        </a:p>
      </dgm:t>
    </dgm:pt>
    <dgm:pt modelId="{46D09312-1A32-4BB0-976D-524D739F2601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2800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rPr>
            <a:t>벤치마킹</a:t>
          </a:r>
          <a:endParaRPr lang="ko-KR" altLang="en-US" sz="2800" dirty="0">
            <a:solidFill>
              <a:srgbClr val="0B0147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034C47AD-4670-46D8-8A28-50763A4D8BE7}" type="parTrans" cxnId="{2C33D59E-369B-4F6C-A77C-0EA2A455CF8E}">
      <dgm:prSet/>
      <dgm:spPr/>
      <dgm:t>
        <a:bodyPr/>
        <a:lstStyle/>
        <a:p>
          <a:pPr latinLnBrk="1"/>
          <a:endParaRPr lang="ko-KR" altLang="en-US"/>
        </a:p>
      </dgm:t>
    </dgm:pt>
    <dgm:pt modelId="{9CC8EBFF-79F3-446F-A874-EEAC0A77ADB4}" type="sibTrans" cxnId="{2C33D59E-369B-4F6C-A77C-0EA2A455CF8E}">
      <dgm:prSet/>
      <dgm:spPr/>
      <dgm:t>
        <a:bodyPr/>
        <a:lstStyle/>
        <a:p>
          <a:pPr latinLnBrk="1"/>
          <a:endParaRPr lang="ko-KR" altLang="en-US"/>
        </a:p>
      </dgm:t>
    </dgm:pt>
    <dgm:pt modelId="{FD1FEB89-23D1-4FE2-A1D3-8D4F1FCCA951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rgbClr val="0B0147"/>
              </a:solidFill>
            </a:rPr>
            <a:t>유사 업계 사이트 분석</a:t>
          </a:r>
          <a:endParaRPr lang="ko-KR" altLang="en-US" b="1" dirty="0">
            <a:solidFill>
              <a:srgbClr val="0B0147"/>
            </a:solidFill>
          </a:endParaRPr>
        </a:p>
      </dgm:t>
    </dgm:pt>
    <dgm:pt modelId="{0F46CD07-93AA-45E8-9856-ED0B7926581C}" type="parTrans" cxnId="{992FA3E6-2B25-4C3F-B8BA-4B0B8FA5137F}">
      <dgm:prSet/>
      <dgm:spPr/>
      <dgm:t>
        <a:bodyPr/>
        <a:lstStyle/>
        <a:p>
          <a:pPr latinLnBrk="1"/>
          <a:endParaRPr lang="ko-KR" altLang="en-US"/>
        </a:p>
      </dgm:t>
    </dgm:pt>
    <dgm:pt modelId="{4C5B932A-E8C5-4751-A4A2-D23A004B1250}" type="sibTrans" cxnId="{992FA3E6-2B25-4C3F-B8BA-4B0B8FA5137F}">
      <dgm:prSet/>
      <dgm:spPr/>
      <dgm:t>
        <a:bodyPr/>
        <a:lstStyle/>
        <a:p>
          <a:pPr latinLnBrk="1"/>
          <a:endParaRPr lang="ko-KR" altLang="en-US"/>
        </a:p>
      </dgm:t>
    </dgm:pt>
    <dgm:pt modelId="{3B1A3CF5-40FE-4DAF-A053-24EE96F9D2E9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rgbClr val="0B0147"/>
              </a:solidFill>
            </a:rPr>
            <a:t>우수 사이트 분석</a:t>
          </a:r>
          <a:endParaRPr lang="ko-KR" altLang="en-US" b="1" dirty="0">
            <a:solidFill>
              <a:srgbClr val="0B0147"/>
            </a:solidFill>
          </a:endParaRPr>
        </a:p>
      </dgm:t>
    </dgm:pt>
    <dgm:pt modelId="{93414B71-733E-4887-A792-2E873D689243}" type="parTrans" cxnId="{F6688B96-7D76-4A47-AF8F-2BFCB2905727}">
      <dgm:prSet/>
      <dgm:spPr/>
      <dgm:t>
        <a:bodyPr/>
        <a:lstStyle/>
        <a:p>
          <a:pPr latinLnBrk="1"/>
          <a:endParaRPr lang="ko-KR" altLang="en-US"/>
        </a:p>
      </dgm:t>
    </dgm:pt>
    <dgm:pt modelId="{0A67C8FF-4C4C-41C2-8ABF-E10B06C6F895}" type="sibTrans" cxnId="{F6688B96-7D76-4A47-AF8F-2BFCB2905727}">
      <dgm:prSet/>
      <dgm:spPr/>
      <dgm:t>
        <a:bodyPr/>
        <a:lstStyle/>
        <a:p>
          <a:pPr latinLnBrk="1"/>
          <a:endParaRPr lang="ko-KR" altLang="en-US"/>
        </a:p>
      </dgm:t>
    </dgm:pt>
    <dgm:pt modelId="{25A68F69-2201-49E3-9045-65E320F1791B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2800" dirty="0" err="1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rPr>
            <a:t>콥셉트설정</a:t>
          </a:r>
          <a:endParaRPr lang="ko-KR" altLang="en-US" sz="2800" dirty="0">
            <a:solidFill>
              <a:srgbClr val="0B0147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4CC9399C-A259-4F69-8307-BD6B58C3595A}" type="parTrans" cxnId="{C23166D1-8FED-4313-B49E-6C645BAA9042}">
      <dgm:prSet/>
      <dgm:spPr/>
      <dgm:t>
        <a:bodyPr/>
        <a:lstStyle/>
        <a:p>
          <a:pPr latinLnBrk="1"/>
          <a:endParaRPr lang="ko-KR" altLang="en-US"/>
        </a:p>
      </dgm:t>
    </dgm:pt>
    <dgm:pt modelId="{ADCD967A-8A80-40D8-B51F-AE8EE29116D8}" type="sibTrans" cxnId="{C23166D1-8FED-4313-B49E-6C645BAA9042}">
      <dgm:prSet/>
      <dgm:spPr/>
      <dgm:t>
        <a:bodyPr/>
        <a:lstStyle/>
        <a:p>
          <a:pPr latinLnBrk="1"/>
          <a:endParaRPr lang="ko-KR" altLang="en-US"/>
        </a:p>
      </dgm:t>
    </dgm:pt>
    <dgm:pt modelId="{8D76A450-B417-4EBE-A697-4050E1216022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rgbClr val="0B0147"/>
              </a:solidFill>
            </a:rPr>
            <a:t>기업분석</a:t>
          </a:r>
          <a:endParaRPr lang="ko-KR" altLang="en-US" b="1" dirty="0">
            <a:solidFill>
              <a:srgbClr val="0B0147"/>
            </a:solidFill>
          </a:endParaRPr>
        </a:p>
      </dgm:t>
    </dgm:pt>
    <dgm:pt modelId="{81D6A9DC-1DFC-481E-AAC5-B156DB165A1D}" type="parTrans" cxnId="{61A996F1-409A-499C-A745-A09F35F5B077}">
      <dgm:prSet/>
      <dgm:spPr/>
      <dgm:t>
        <a:bodyPr/>
        <a:lstStyle/>
        <a:p>
          <a:pPr latinLnBrk="1"/>
          <a:endParaRPr lang="ko-KR" altLang="en-US"/>
        </a:p>
      </dgm:t>
    </dgm:pt>
    <dgm:pt modelId="{FB4C73E0-1D29-42B7-AFA6-1A0A75F1E393}" type="sibTrans" cxnId="{61A996F1-409A-499C-A745-A09F35F5B077}">
      <dgm:prSet/>
      <dgm:spPr/>
      <dgm:t>
        <a:bodyPr/>
        <a:lstStyle/>
        <a:p>
          <a:pPr latinLnBrk="1"/>
          <a:endParaRPr lang="ko-KR" altLang="en-US"/>
        </a:p>
      </dgm:t>
    </dgm:pt>
    <dgm:pt modelId="{F4249C7F-0554-413E-9058-B1BBD256D088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b="1" dirty="0" err="1" smtClean="0">
              <a:solidFill>
                <a:srgbClr val="0B0147"/>
              </a:solidFill>
            </a:rPr>
            <a:t>콘텐츠</a:t>
          </a:r>
          <a:r>
            <a:rPr lang="ko-KR" altLang="en-US" b="1" dirty="0" smtClean="0">
              <a:solidFill>
                <a:srgbClr val="0B0147"/>
              </a:solidFill>
            </a:rPr>
            <a:t> 수집 </a:t>
          </a:r>
          <a:endParaRPr lang="ko-KR" altLang="en-US" b="1" dirty="0">
            <a:solidFill>
              <a:srgbClr val="0B0147"/>
            </a:solidFill>
          </a:endParaRPr>
        </a:p>
      </dgm:t>
    </dgm:pt>
    <dgm:pt modelId="{AA735602-5D19-4C82-8E4E-C601BBB7D3BA}" type="parTrans" cxnId="{97DD011C-0950-4629-9F64-F182516CEB31}">
      <dgm:prSet/>
      <dgm:spPr/>
      <dgm:t>
        <a:bodyPr/>
        <a:lstStyle/>
        <a:p>
          <a:pPr latinLnBrk="1"/>
          <a:endParaRPr lang="ko-KR" altLang="en-US"/>
        </a:p>
      </dgm:t>
    </dgm:pt>
    <dgm:pt modelId="{6DB1EA9C-17D4-45B5-B179-4EC1BEB5172E}" type="sibTrans" cxnId="{97DD011C-0950-4629-9F64-F182516CEB31}">
      <dgm:prSet/>
      <dgm:spPr/>
      <dgm:t>
        <a:bodyPr/>
        <a:lstStyle/>
        <a:p>
          <a:pPr latinLnBrk="1"/>
          <a:endParaRPr lang="ko-KR" altLang="en-US"/>
        </a:p>
      </dgm:t>
    </dgm:pt>
    <dgm:pt modelId="{6E1277F1-DB7D-47E1-BBE9-384265E757FF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sz="2800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rPr>
            <a:t>디자인설정</a:t>
          </a:r>
          <a:endParaRPr lang="ko-KR" altLang="en-US" sz="2800" dirty="0">
            <a:solidFill>
              <a:srgbClr val="0B0147"/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CF2D574A-8609-4200-A5E2-E96CFA313A4B}" type="parTrans" cxnId="{729612C1-CB68-4A78-9B8E-B2552A41867D}">
      <dgm:prSet/>
      <dgm:spPr/>
      <dgm:t>
        <a:bodyPr/>
        <a:lstStyle/>
        <a:p>
          <a:pPr latinLnBrk="1"/>
          <a:endParaRPr lang="ko-KR" altLang="en-US"/>
        </a:p>
      </dgm:t>
    </dgm:pt>
    <dgm:pt modelId="{52361328-D2F2-40F5-8ED7-B22B2BAF6517}" type="sibTrans" cxnId="{729612C1-CB68-4A78-9B8E-B2552A41867D}">
      <dgm:prSet/>
      <dgm:spPr/>
      <dgm:t>
        <a:bodyPr/>
        <a:lstStyle/>
        <a:p>
          <a:pPr latinLnBrk="1"/>
          <a:endParaRPr lang="ko-KR" altLang="en-US"/>
        </a:p>
      </dgm:t>
    </dgm:pt>
    <dgm:pt modelId="{939AA61E-7576-4084-A963-AD5ADCE3BB3E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rgbClr val="0B0147"/>
              </a:solidFill>
            </a:rPr>
            <a:t>칼라</a:t>
          </a:r>
          <a:r>
            <a:rPr lang="en-US" altLang="ko-KR" b="1" dirty="0" smtClean="0">
              <a:solidFill>
                <a:srgbClr val="0B0147"/>
              </a:solidFill>
            </a:rPr>
            <a:t>&amp;</a:t>
          </a:r>
          <a:r>
            <a:rPr lang="ko-KR" altLang="en-US" b="1" dirty="0" smtClean="0">
              <a:solidFill>
                <a:srgbClr val="0B0147"/>
              </a:solidFill>
            </a:rPr>
            <a:t>글씨체</a:t>
          </a:r>
          <a:endParaRPr lang="ko-KR" altLang="en-US" b="1" dirty="0">
            <a:solidFill>
              <a:srgbClr val="0B0147"/>
            </a:solidFill>
          </a:endParaRPr>
        </a:p>
      </dgm:t>
    </dgm:pt>
    <dgm:pt modelId="{C6CC9412-3AFD-4410-AD4A-F4562E19B0AD}" type="parTrans" cxnId="{E9AF8B2E-BA49-4767-B93D-3A3851E0224E}">
      <dgm:prSet/>
      <dgm:spPr/>
      <dgm:t>
        <a:bodyPr/>
        <a:lstStyle/>
        <a:p>
          <a:pPr latinLnBrk="1"/>
          <a:endParaRPr lang="ko-KR" altLang="en-US"/>
        </a:p>
      </dgm:t>
    </dgm:pt>
    <dgm:pt modelId="{D9F9350A-E2C2-4E44-8977-FB299B352E8E}" type="sibTrans" cxnId="{E9AF8B2E-BA49-4767-B93D-3A3851E0224E}">
      <dgm:prSet/>
      <dgm:spPr/>
      <dgm:t>
        <a:bodyPr/>
        <a:lstStyle/>
        <a:p>
          <a:pPr latinLnBrk="1"/>
          <a:endParaRPr lang="ko-KR" altLang="en-US"/>
        </a:p>
      </dgm:t>
    </dgm:pt>
    <dgm:pt modelId="{E89EE9AA-8BFF-4465-8F58-56E33AC1D243}">
      <dgm:prSet phldrT="[텍스트]"/>
      <dgm:spPr>
        <a:solidFill>
          <a:schemeClr val="bg1"/>
        </a:solidFill>
      </dgm:spPr>
      <dgm:t>
        <a:bodyPr/>
        <a:lstStyle/>
        <a:p>
          <a:pPr latinLnBrk="1"/>
          <a:r>
            <a:rPr lang="ko-KR" altLang="en-US" b="1" dirty="0" smtClean="0">
              <a:solidFill>
                <a:srgbClr val="0B0147"/>
              </a:solidFill>
            </a:rPr>
            <a:t>레이아웃</a:t>
          </a:r>
          <a:endParaRPr lang="ko-KR" altLang="en-US" b="1" dirty="0">
            <a:solidFill>
              <a:srgbClr val="0B0147"/>
            </a:solidFill>
          </a:endParaRPr>
        </a:p>
      </dgm:t>
    </dgm:pt>
    <dgm:pt modelId="{F98A0BF0-9399-4835-90E5-697B3D0CF573}" type="sibTrans" cxnId="{7ADD00DF-5FED-4A4F-AE78-8764DFB547F9}">
      <dgm:prSet/>
      <dgm:spPr/>
      <dgm:t>
        <a:bodyPr/>
        <a:lstStyle/>
        <a:p>
          <a:pPr latinLnBrk="1"/>
          <a:endParaRPr lang="ko-KR" altLang="en-US"/>
        </a:p>
      </dgm:t>
    </dgm:pt>
    <dgm:pt modelId="{04ECA582-ACE9-4E75-BF9A-4E69A1496E63}" type="parTrans" cxnId="{7ADD00DF-5FED-4A4F-AE78-8764DFB547F9}">
      <dgm:prSet/>
      <dgm:spPr/>
      <dgm:t>
        <a:bodyPr/>
        <a:lstStyle/>
        <a:p>
          <a:pPr latinLnBrk="1"/>
          <a:endParaRPr lang="ko-KR" altLang="en-US"/>
        </a:p>
      </dgm:t>
    </dgm:pt>
    <dgm:pt modelId="{6751C056-FE76-4E0F-B540-F4A49D0C46A2}" type="pres">
      <dgm:prSet presAssocID="{152A3D1A-30FF-45D5-8C5F-D714DB7CE76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D45F79-A491-4A30-8DAA-74C734FFD148}" type="pres">
      <dgm:prSet presAssocID="{A7C401E8-F72E-46B6-A0C1-99B8E44491F6}" presName="linNode" presStyleCnt="0"/>
      <dgm:spPr/>
    </dgm:pt>
    <dgm:pt modelId="{E142077A-4E74-4214-A9D1-35BC3C2C1802}" type="pres">
      <dgm:prSet presAssocID="{A7C401E8-F72E-46B6-A0C1-99B8E44491F6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29840E-1C32-4354-A6FA-A7343C9B59F7}" type="pres">
      <dgm:prSet presAssocID="{A7C401E8-F72E-46B6-A0C1-99B8E44491F6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2725E4-6D28-47A2-8D10-682E053E7D1D}" type="pres">
      <dgm:prSet presAssocID="{68A1E1DA-99DE-42E4-883B-A29C3AB15441}" presName="sp" presStyleCnt="0"/>
      <dgm:spPr/>
    </dgm:pt>
    <dgm:pt modelId="{7670FE3F-764F-4DB8-9310-959D8C53A458}" type="pres">
      <dgm:prSet presAssocID="{46D09312-1A32-4BB0-976D-524D739F2601}" presName="linNode" presStyleCnt="0"/>
      <dgm:spPr/>
    </dgm:pt>
    <dgm:pt modelId="{40324458-4FE9-4BD6-9DD7-F24C3F4FDBBB}" type="pres">
      <dgm:prSet presAssocID="{46D09312-1A32-4BB0-976D-524D739F2601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6B12E70-B68A-4B17-AED4-CF6A467B0DE7}" type="pres">
      <dgm:prSet presAssocID="{46D09312-1A32-4BB0-976D-524D739F2601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3E972A-C80D-4415-AE97-7433708443BB}" type="pres">
      <dgm:prSet presAssocID="{9CC8EBFF-79F3-446F-A874-EEAC0A77ADB4}" presName="sp" presStyleCnt="0"/>
      <dgm:spPr/>
    </dgm:pt>
    <dgm:pt modelId="{E6A75D83-95A0-47DB-AE11-791F5344EBDC}" type="pres">
      <dgm:prSet presAssocID="{25A68F69-2201-49E3-9045-65E320F1791B}" presName="linNode" presStyleCnt="0"/>
      <dgm:spPr/>
    </dgm:pt>
    <dgm:pt modelId="{2DE1DAF7-C2F6-41E5-9A9A-09767398EADC}" type="pres">
      <dgm:prSet presAssocID="{25A68F69-2201-49E3-9045-65E320F1791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E695B3-39B0-4187-9F8C-98E22A1233F3}" type="pres">
      <dgm:prSet presAssocID="{25A68F69-2201-49E3-9045-65E320F1791B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CF91E52-D875-4616-9188-8C5A5BDF6845}" type="pres">
      <dgm:prSet presAssocID="{ADCD967A-8A80-40D8-B51F-AE8EE29116D8}" presName="sp" presStyleCnt="0"/>
      <dgm:spPr/>
    </dgm:pt>
    <dgm:pt modelId="{21BA74B7-6068-47DB-8ACB-E1AF7D1C3579}" type="pres">
      <dgm:prSet presAssocID="{6E1277F1-DB7D-47E1-BBE9-384265E757FF}" presName="linNode" presStyleCnt="0"/>
      <dgm:spPr/>
    </dgm:pt>
    <dgm:pt modelId="{89D0101F-8DD4-4BBA-818D-B9B352D49BED}" type="pres">
      <dgm:prSet presAssocID="{6E1277F1-DB7D-47E1-BBE9-384265E757FF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D7A3F6-D5D7-4D6E-9337-6D9299636FE5}" type="pres">
      <dgm:prSet presAssocID="{6E1277F1-DB7D-47E1-BBE9-384265E757FF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A76BD42-2178-4AC1-8731-2910453D54AD}" type="presOf" srcId="{E89EE9AA-8BFF-4465-8F58-56E33AC1D243}" destId="{B0D7A3F6-D5D7-4D6E-9337-6D9299636FE5}" srcOrd="0" destOrd="1" presId="urn:microsoft.com/office/officeart/2005/8/layout/vList5"/>
    <dgm:cxn modelId="{7ADD00DF-5FED-4A4F-AE78-8764DFB547F9}" srcId="{6E1277F1-DB7D-47E1-BBE9-384265E757FF}" destId="{E89EE9AA-8BFF-4465-8F58-56E33AC1D243}" srcOrd="1" destOrd="0" parTransId="{04ECA582-ACE9-4E75-BF9A-4E69A1496E63}" sibTransId="{F98A0BF0-9399-4835-90E5-697B3D0CF573}"/>
    <dgm:cxn modelId="{24E143D4-C4AF-43A2-94EE-A51105F04E5C}" type="presOf" srcId="{152A3D1A-30FF-45D5-8C5F-D714DB7CE767}" destId="{6751C056-FE76-4E0F-B540-F4A49D0C46A2}" srcOrd="0" destOrd="0" presId="urn:microsoft.com/office/officeart/2005/8/layout/vList5"/>
    <dgm:cxn modelId="{97DD011C-0950-4629-9F64-F182516CEB31}" srcId="{25A68F69-2201-49E3-9045-65E320F1791B}" destId="{F4249C7F-0554-413E-9058-B1BBD256D088}" srcOrd="1" destOrd="0" parTransId="{AA735602-5D19-4C82-8E4E-C601BBB7D3BA}" sibTransId="{6DB1EA9C-17D4-45B5-B179-4EC1BEB5172E}"/>
    <dgm:cxn modelId="{F8BCBD99-493D-4EA4-B721-77DEA4F7297A}" type="presOf" srcId="{A09EFA16-811C-4D95-9647-063946418D2F}" destId="{F329840E-1C32-4354-A6FA-A7343C9B59F7}" srcOrd="0" destOrd="1" presId="urn:microsoft.com/office/officeart/2005/8/layout/vList5"/>
    <dgm:cxn modelId="{7B16C0FE-8833-4107-92DA-87A3696ABC06}" type="presOf" srcId="{6E1277F1-DB7D-47E1-BBE9-384265E757FF}" destId="{89D0101F-8DD4-4BBA-818D-B9B352D49BED}" srcOrd="0" destOrd="0" presId="urn:microsoft.com/office/officeart/2005/8/layout/vList5"/>
    <dgm:cxn modelId="{E659C44D-4326-4896-A137-DEEC8612A0A5}" srcId="{A7C401E8-F72E-46B6-A0C1-99B8E44491F6}" destId="{6C77F1DE-794A-40DD-9DC6-7DF6C345E354}" srcOrd="0" destOrd="0" parTransId="{D5CE46DD-CD33-4080-8585-56C6C5BD6C4F}" sibTransId="{A16E0E35-29C3-4FF2-A550-58F1EC768288}"/>
    <dgm:cxn modelId="{C7F38C07-E27A-4A5F-B1A1-B7A674D92E83}" type="presOf" srcId="{FD1FEB89-23D1-4FE2-A1D3-8D4F1FCCA951}" destId="{16B12E70-B68A-4B17-AED4-CF6A467B0DE7}" srcOrd="0" destOrd="0" presId="urn:microsoft.com/office/officeart/2005/8/layout/vList5"/>
    <dgm:cxn modelId="{61A996F1-409A-499C-A745-A09F35F5B077}" srcId="{25A68F69-2201-49E3-9045-65E320F1791B}" destId="{8D76A450-B417-4EBE-A697-4050E1216022}" srcOrd="0" destOrd="0" parTransId="{81D6A9DC-1DFC-481E-AAC5-B156DB165A1D}" sibTransId="{FB4C73E0-1D29-42B7-AFA6-1A0A75F1E393}"/>
    <dgm:cxn modelId="{2C33D59E-369B-4F6C-A77C-0EA2A455CF8E}" srcId="{152A3D1A-30FF-45D5-8C5F-D714DB7CE767}" destId="{46D09312-1A32-4BB0-976D-524D739F2601}" srcOrd="1" destOrd="0" parTransId="{034C47AD-4670-46D8-8A28-50763A4D8BE7}" sibTransId="{9CC8EBFF-79F3-446F-A874-EEAC0A77ADB4}"/>
    <dgm:cxn modelId="{33DE11AA-C5BD-4163-B101-FEDD551D4EAC}" type="presOf" srcId="{25A68F69-2201-49E3-9045-65E320F1791B}" destId="{2DE1DAF7-C2F6-41E5-9A9A-09767398EADC}" srcOrd="0" destOrd="0" presId="urn:microsoft.com/office/officeart/2005/8/layout/vList5"/>
    <dgm:cxn modelId="{729612C1-CB68-4A78-9B8E-B2552A41867D}" srcId="{152A3D1A-30FF-45D5-8C5F-D714DB7CE767}" destId="{6E1277F1-DB7D-47E1-BBE9-384265E757FF}" srcOrd="3" destOrd="0" parTransId="{CF2D574A-8609-4200-A5E2-E96CFA313A4B}" sibTransId="{52361328-D2F2-40F5-8ED7-B22B2BAF6517}"/>
    <dgm:cxn modelId="{850350C6-481F-4ECB-92D7-354738DDED39}" srcId="{152A3D1A-30FF-45D5-8C5F-D714DB7CE767}" destId="{A7C401E8-F72E-46B6-A0C1-99B8E44491F6}" srcOrd="0" destOrd="0" parTransId="{17EFFE78-018F-425F-8385-384266AB140A}" sibTransId="{68A1E1DA-99DE-42E4-883B-A29C3AB15441}"/>
    <dgm:cxn modelId="{1D034B2E-2D0E-4035-8D3D-DC3ACED8B477}" srcId="{A7C401E8-F72E-46B6-A0C1-99B8E44491F6}" destId="{A09EFA16-811C-4D95-9647-063946418D2F}" srcOrd="1" destOrd="0" parTransId="{494894F0-2611-43A4-9DA7-1F4AE63C9D46}" sibTransId="{6D93A3F6-4529-4545-9A85-82EBE778CAD7}"/>
    <dgm:cxn modelId="{8B27DA25-9576-4582-9EA3-38EC9A4659C6}" type="presOf" srcId="{F4249C7F-0554-413E-9058-B1BBD256D088}" destId="{E0E695B3-39B0-4187-9F8C-98E22A1233F3}" srcOrd="0" destOrd="1" presId="urn:microsoft.com/office/officeart/2005/8/layout/vList5"/>
    <dgm:cxn modelId="{E9AF8B2E-BA49-4767-B93D-3A3851E0224E}" srcId="{6E1277F1-DB7D-47E1-BBE9-384265E757FF}" destId="{939AA61E-7576-4084-A963-AD5ADCE3BB3E}" srcOrd="0" destOrd="0" parTransId="{C6CC9412-3AFD-4410-AD4A-F4562E19B0AD}" sibTransId="{D9F9350A-E2C2-4E44-8977-FB299B352E8E}"/>
    <dgm:cxn modelId="{C23166D1-8FED-4313-B49E-6C645BAA9042}" srcId="{152A3D1A-30FF-45D5-8C5F-D714DB7CE767}" destId="{25A68F69-2201-49E3-9045-65E320F1791B}" srcOrd="2" destOrd="0" parTransId="{4CC9399C-A259-4F69-8307-BD6B58C3595A}" sibTransId="{ADCD967A-8A80-40D8-B51F-AE8EE29116D8}"/>
    <dgm:cxn modelId="{655CA61A-5F65-4649-B63D-F00DDC14B6E6}" type="presOf" srcId="{46D09312-1A32-4BB0-976D-524D739F2601}" destId="{40324458-4FE9-4BD6-9DD7-F24C3F4FDBBB}" srcOrd="0" destOrd="0" presId="urn:microsoft.com/office/officeart/2005/8/layout/vList5"/>
    <dgm:cxn modelId="{8931B832-AEBF-4F92-BECE-5E2EA8FAF8F7}" type="presOf" srcId="{8D76A450-B417-4EBE-A697-4050E1216022}" destId="{E0E695B3-39B0-4187-9F8C-98E22A1233F3}" srcOrd="0" destOrd="0" presId="urn:microsoft.com/office/officeart/2005/8/layout/vList5"/>
    <dgm:cxn modelId="{992FA3E6-2B25-4C3F-B8BA-4B0B8FA5137F}" srcId="{46D09312-1A32-4BB0-976D-524D739F2601}" destId="{FD1FEB89-23D1-4FE2-A1D3-8D4F1FCCA951}" srcOrd="0" destOrd="0" parTransId="{0F46CD07-93AA-45E8-9856-ED0B7926581C}" sibTransId="{4C5B932A-E8C5-4751-A4A2-D23A004B1250}"/>
    <dgm:cxn modelId="{3FFF6696-7064-4CA8-8A3B-D9CF9997F146}" type="presOf" srcId="{A7C401E8-F72E-46B6-A0C1-99B8E44491F6}" destId="{E142077A-4E74-4214-A9D1-35BC3C2C1802}" srcOrd="0" destOrd="0" presId="urn:microsoft.com/office/officeart/2005/8/layout/vList5"/>
    <dgm:cxn modelId="{B93ED234-30F8-4D8A-9B72-6DC9D15CC803}" type="presOf" srcId="{6C77F1DE-794A-40DD-9DC6-7DF6C345E354}" destId="{F329840E-1C32-4354-A6FA-A7343C9B59F7}" srcOrd="0" destOrd="0" presId="urn:microsoft.com/office/officeart/2005/8/layout/vList5"/>
    <dgm:cxn modelId="{28992579-6744-4365-8ED9-E470EF536185}" type="presOf" srcId="{3B1A3CF5-40FE-4DAF-A053-24EE96F9D2E9}" destId="{16B12E70-B68A-4B17-AED4-CF6A467B0DE7}" srcOrd="0" destOrd="1" presId="urn:microsoft.com/office/officeart/2005/8/layout/vList5"/>
    <dgm:cxn modelId="{F6688B96-7D76-4A47-AF8F-2BFCB2905727}" srcId="{46D09312-1A32-4BB0-976D-524D739F2601}" destId="{3B1A3CF5-40FE-4DAF-A053-24EE96F9D2E9}" srcOrd="1" destOrd="0" parTransId="{93414B71-733E-4887-A792-2E873D689243}" sibTransId="{0A67C8FF-4C4C-41C2-8ABF-E10B06C6F895}"/>
    <dgm:cxn modelId="{2EAED9BF-9E60-49BC-9BAF-F623ED22838C}" type="presOf" srcId="{939AA61E-7576-4084-A963-AD5ADCE3BB3E}" destId="{B0D7A3F6-D5D7-4D6E-9337-6D9299636FE5}" srcOrd="0" destOrd="0" presId="urn:microsoft.com/office/officeart/2005/8/layout/vList5"/>
    <dgm:cxn modelId="{BDFF3AA4-9AD4-45DC-A71C-38B567839681}" type="presParOf" srcId="{6751C056-FE76-4E0F-B540-F4A49D0C46A2}" destId="{92D45F79-A491-4A30-8DAA-74C734FFD148}" srcOrd="0" destOrd="0" presId="urn:microsoft.com/office/officeart/2005/8/layout/vList5"/>
    <dgm:cxn modelId="{7EFAC4F9-3B38-4940-9CDC-3E3E80FCCBEE}" type="presParOf" srcId="{92D45F79-A491-4A30-8DAA-74C734FFD148}" destId="{E142077A-4E74-4214-A9D1-35BC3C2C1802}" srcOrd="0" destOrd="0" presId="urn:microsoft.com/office/officeart/2005/8/layout/vList5"/>
    <dgm:cxn modelId="{F6831C74-BFA2-4B35-956C-58F3B98C2711}" type="presParOf" srcId="{92D45F79-A491-4A30-8DAA-74C734FFD148}" destId="{F329840E-1C32-4354-A6FA-A7343C9B59F7}" srcOrd="1" destOrd="0" presId="urn:microsoft.com/office/officeart/2005/8/layout/vList5"/>
    <dgm:cxn modelId="{835ADD31-2062-4FCF-A651-B288616AF61C}" type="presParOf" srcId="{6751C056-FE76-4E0F-B540-F4A49D0C46A2}" destId="{2C2725E4-6D28-47A2-8D10-682E053E7D1D}" srcOrd="1" destOrd="0" presId="urn:microsoft.com/office/officeart/2005/8/layout/vList5"/>
    <dgm:cxn modelId="{2440138F-8DD8-405A-B010-3D116ECA8CEB}" type="presParOf" srcId="{6751C056-FE76-4E0F-B540-F4A49D0C46A2}" destId="{7670FE3F-764F-4DB8-9310-959D8C53A458}" srcOrd="2" destOrd="0" presId="urn:microsoft.com/office/officeart/2005/8/layout/vList5"/>
    <dgm:cxn modelId="{19A9E610-D03C-4B9A-9EE0-6507F4057F79}" type="presParOf" srcId="{7670FE3F-764F-4DB8-9310-959D8C53A458}" destId="{40324458-4FE9-4BD6-9DD7-F24C3F4FDBBB}" srcOrd="0" destOrd="0" presId="urn:microsoft.com/office/officeart/2005/8/layout/vList5"/>
    <dgm:cxn modelId="{6742AB67-E673-4871-9A16-1CE8D5597769}" type="presParOf" srcId="{7670FE3F-764F-4DB8-9310-959D8C53A458}" destId="{16B12E70-B68A-4B17-AED4-CF6A467B0DE7}" srcOrd="1" destOrd="0" presId="urn:microsoft.com/office/officeart/2005/8/layout/vList5"/>
    <dgm:cxn modelId="{49F50CAB-F450-41DA-A9DE-3AE38DCBD51F}" type="presParOf" srcId="{6751C056-FE76-4E0F-B540-F4A49D0C46A2}" destId="{AF3E972A-C80D-4415-AE97-7433708443BB}" srcOrd="3" destOrd="0" presId="urn:microsoft.com/office/officeart/2005/8/layout/vList5"/>
    <dgm:cxn modelId="{9E15D7E7-1CE5-41B3-B07C-F5310FA7307E}" type="presParOf" srcId="{6751C056-FE76-4E0F-B540-F4A49D0C46A2}" destId="{E6A75D83-95A0-47DB-AE11-791F5344EBDC}" srcOrd="4" destOrd="0" presId="urn:microsoft.com/office/officeart/2005/8/layout/vList5"/>
    <dgm:cxn modelId="{483D458A-C3A7-49DC-9511-CEAADD126E33}" type="presParOf" srcId="{E6A75D83-95A0-47DB-AE11-791F5344EBDC}" destId="{2DE1DAF7-C2F6-41E5-9A9A-09767398EADC}" srcOrd="0" destOrd="0" presId="urn:microsoft.com/office/officeart/2005/8/layout/vList5"/>
    <dgm:cxn modelId="{9F9336D9-24E4-49E1-88B7-CBDC90F6CDF3}" type="presParOf" srcId="{E6A75D83-95A0-47DB-AE11-791F5344EBDC}" destId="{E0E695B3-39B0-4187-9F8C-98E22A1233F3}" srcOrd="1" destOrd="0" presId="urn:microsoft.com/office/officeart/2005/8/layout/vList5"/>
    <dgm:cxn modelId="{B046334E-D54C-4131-BC5F-1E05F12D5927}" type="presParOf" srcId="{6751C056-FE76-4E0F-B540-F4A49D0C46A2}" destId="{8CF91E52-D875-4616-9188-8C5A5BDF6845}" srcOrd="5" destOrd="0" presId="urn:microsoft.com/office/officeart/2005/8/layout/vList5"/>
    <dgm:cxn modelId="{4443683E-BC44-4794-84B1-D3B46F9B3475}" type="presParOf" srcId="{6751C056-FE76-4E0F-B540-F4A49D0C46A2}" destId="{21BA74B7-6068-47DB-8ACB-E1AF7D1C3579}" srcOrd="6" destOrd="0" presId="urn:microsoft.com/office/officeart/2005/8/layout/vList5"/>
    <dgm:cxn modelId="{193DBF6C-CA6F-4611-808E-E577FF5F526D}" type="presParOf" srcId="{21BA74B7-6068-47DB-8ACB-E1AF7D1C3579}" destId="{89D0101F-8DD4-4BBA-818D-B9B352D49BED}" srcOrd="0" destOrd="0" presId="urn:microsoft.com/office/officeart/2005/8/layout/vList5"/>
    <dgm:cxn modelId="{5150DE1D-7D6E-432E-A603-B692847AEAB6}" type="presParOf" srcId="{21BA74B7-6068-47DB-8ACB-E1AF7D1C3579}" destId="{B0D7A3F6-D5D7-4D6E-9337-6D9299636FE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29840E-1C32-4354-A6FA-A7343C9B59F7}">
      <dsp:nvSpPr>
        <dsp:cNvPr id="0" name=""/>
        <dsp:cNvSpPr/>
      </dsp:nvSpPr>
      <dsp:spPr>
        <a:xfrm rot="5400000">
          <a:off x="3486492" y="-1379574"/>
          <a:ext cx="665623" cy="3594639"/>
        </a:xfrm>
        <a:prstGeom prst="round2SameRect">
          <a:avLst/>
        </a:prstGeom>
        <a:solidFill>
          <a:schemeClr val="bg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solidFill>
                <a:srgbClr val="0B0147"/>
              </a:solidFill>
            </a:rPr>
            <a:t>제안배경</a:t>
          </a:r>
          <a:endParaRPr lang="ko-KR" altLang="en-US" sz="1200" b="1" kern="1200" dirty="0">
            <a:solidFill>
              <a:srgbClr val="0B0147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solidFill>
                <a:srgbClr val="0B0147"/>
              </a:solidFill>
            </a:rPr>
            <a:t>현 사이트 분석</a:t>
          </a:r>
          <a:endParaRPr lang="ko-KR" altLang="en-US" sz="1200" b="1" kern="1200" dirty="0">
            <a:solidFill>
              <a:srgbClr val="0B0147"/>
            </a:solidFill>
          </a:endParaRPr>
        </a:p>
      </dsp:txBody>
      <dsp:txXfrm rot="-5400000">
        <a:off x="2021985" y="117426"/>
        <a:ext cx="3562146" cy="600637"/>
      </dsp:txXfrm>
    </dsp:sp>
    <dsp:sp modelId="{E142077A-4E74-4214-A9D1-35BC3C2C1802}">
      <dsp:nvSpPr>
        <dsp:cNvPr id="0" name=""/>
        <dsp:cNvSpPr/>
      </dsp:nvSpPr>
      <dsp:spPr>
        <a:xfrm>
          <a:off x="0" y="1729"/>
          <a:ext cx="2021984" cy="832029"/>
        </a:xfrm>
        <a:prstGeom prst="round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rPr>
            <a:t>현황분석</a:t>
          </a:r>
          <a:endParaRPr lang="ko-KR" altLang="en-US" sz="2800" kern="1200" dirty="0">
            <a:solidFill>
              <a:srgbClr val="0B0147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40616" y="42345"/>
        <a:ext cx="1940752" cy="750797"/>
      </dsp:txXfrm>
    </dsp:sp>
    <dsp:sp modelId="{16B12E70-B68A-4B17-AED4-CF6A467B0DE7}">
      <dsp:nvSpPr>
        <dsp:cNvPr id="0" name=""/>
        <dsp:cNvSpPr/>
      </dsp:nvSpPr>
      <dsp:spPr>
        <a:xfrm rot="5400000">
          <a:off x="3486492" y="-505943"/>
          <a:ext cx="665623" cy="3594639"/>
        </a:xfrm>
        <a:prstGeom prst="round2SameRect">
          <a:avLst/>
        </a:prstGeom>
        <a:solidFill>
          <a:schemeClr val="bg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solidFill>
                <a:srgbClr val="0B0147"/>
              </a:solidFill>
            </a:rPr>
            <a:t>유사 업계 사이트 분석</a:t>
          </a:r>
          <a:endParaRPr lang="ko-KR" altLang="en-US" sz="1200" b="1" kern="1200" dirty="0">
            <a:solidFill>
              <a:srgbClr val="0B0147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solidFill>
                <a:srgbClr val="0B0147"/>
              </a:solidFill>
            </a:rPr>
            <a:t>우수 사이트 분석</a:t>
          </a:r>
          <a:endParaRPr lang="ko-KR" altLang="en-US" sz="1200" b="1" kern="1200" dirty="0">
            <a:solidFill>
              <a:srgbClr val="0B0147"/>
            </a:solidFill>
          </a:endParaRPr>
        </a:p>
      </dsp:txBody>
      <dsp:txXfrm rot="-5400000">
        <a:off x="2021985" y="991057"/>
        <a:ext cx="3562146" cy="600637"/>
      </dsp:txXfrm>
    </dsp:sp>
    <dsp:sp modelId="{40324458-4FE9-4BD6-9DD7-F24C3F4FDBBB}">
      <dsp:nvSpPr>
        <dsp:cNvPr id="0" name=""/>
        <dsp:cNvSpPr/>
      </dsp:nvSpPr>
      <dsp:spPr>
        <a:xfrm>
          <a:off x="0" y="875361"/>
          <a:ext cx="2021984" cy="832029"/>
        </a:xfrm>
        <a:prstGeom prst="round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rPr>
            <a:t>벤치마킹</a:t>
          </a:r>
          <a:endParaRPr lang="ko-KR" altLang="en-US" sz="2800" kern="1200" dirty="0">
            <a:solidFill>
              <a:srgbClr val="0B0147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40616" y="915977"/>
        <a:ext cx="1940752" cy="750797"/>
      </dsp:txXfrm>
    </dsp:sp>
    <dsp:sp modelId="{E0E695B3-39B0-4187-9F8C-98E22A1233F3}">
      <dsp:nvSpPr>
        <dsp:cNvPr id="0" name=""/>
        <dsp:cNvSpPr/>
      </dsp:nvSpPr>
      <dsp:spPr>
        <a:xfrm rot="5400000">
          <a:off x="3486492" y="367688"/>
          <a:ext cx="665623" cy="3594639"/>
        </a:xfrm>
        <a:prstGeom prst="round2SameRect">
          <a:avLst/>
        </a:prstGeom>
        <a:solidFill>
          <a:schemeClr val="bg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solidFill>
                <a:srgbClr val="0B0147"/>
              </a:solidFill>
            </a:rPr>
            <a:t>기업분석</a:t>
          </a:r>
          <a:endParaRPr lang="ko-KR" altLang="en-US" sz="1200" b="1" kern="1200" dirty="0">
            <a:solidFill>
              <a:srgbClr val="0B0147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err="1" smtClean="0">
              <a:solidFill>
                <a:srgbClr val="0B0147"/>
              </a:solidFill>
            </a:rPr>
            <a:t>콘텐츠</a:t>
          </a:r>
          <a:r>
            <a:rPr lang="ko-KR" altLang="en-US" sz="1200" b="1" kern="1200" dirty="0" smtClean="0">
              <a:solidFill>
                <a:srgbClr val="0B0147"/>
              </a:solidFill>
            </a:rPr>
            <a:t> 수집 </a:t>
          </a:r>
          <a:endParaRPr lang="ko-KR" altLang="en-US" sz="1200" b="1" kern="1200" dirty="0">
            <a:solidFill>
              <a:srgbClr val="0B0147"/>
            </a:solidFill>
          </a:endParaRPr>
        </a:p>
      </dsp:txBody>
      <dsp:txXfrm rot="-5400000">
        <a:off x="2021985" y="1864689"/>
        <a:ext cx="3562146" cy="600637"/>
      </dsp:txXfrm>
    </dsp:sp>
    <dsp:sp modelId="{2DE1DAF7-C2F6-41E5-9A9A-09767398EADC}">
      <dsp:nvSpPr>
        <dsp:cNvPr id="0" name=""/>
        <dsp:cNvSpPr/>
      </dsp:nvSpPr>
      <dsp:spPr>
        <a:xfrm>
          <a:off x="0" y="1748992"/>
          <a:ext cx="2021984" cy="832029"/>
        </a:xfrm>
        <a:prstGeom prst="round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err="1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rPr>
            <a:t>콥셉트설정</a:t>
          </a:r>
          <a:endParaRPr lang="ko-KR" altLang="en-US" sz="2800" kern="1200" dirty="0">
            <a:solidFill>
              <a:srgbClr val="0B0147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40616" y="1789608"/>
        <a:ext cx="1940752" cy="750797"/>
      </dsp:txXfrm>
    </dsp:sp>
    <dsp:sp modelId="{B0D7A3F6-D5D7-4D6E-9337-6D9299636FE5}">
      <dsp:nvSpPr>
        <dsp:cNvPr id="0" name=""/>
        <dsp:cNvSpPr/>
      </dsp:nvSpPr>
      <dsp:spPr>
        <a:xfrm rot="5400000">
          <a:off x="3486492" y="1241319"/>
          <a:ext cx="665623" cy="3594639"/>
        </a:xfrm>
        <a:prstGeom prst="round2SameRect">
          <a:avLst/>
        </a:prstGeom>
        <a:solidFill>
          <a:schemeClr val="bg1"/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solidFill>
                <a:srgbClr val="0B0147"/>
              </a:solidFill>
            </a:rPr>
            <a:t>칼라</a:t>
          </a:r>
          <a:r>
            <a:rPr lang="en-US" altLang="ko-KR" sz="1200" b="1" kern="1200" dirty="0" smtClean="0">
              <a:solidFill>
                <a:srgbClr val="0B0147"/>
              </a:solidFill>
            </a:rPr>
            <a:t>&amp;</a:t>
          </a:r>
          <a:r>
            <a:rPr lang="ko-KR" altLang="en-US" sz="1200" b="1" kern="1200" dirty="0" smtClean="0">
              <a:solidFill>
                <a:srgbClr val="0B0147"/>
              </a:solidFill>
            </a:rPr>
            <a:t>글씨체</a:t>
          </a:r>
          <a:endParaRPr lang="ko-KR" altLang="en-US" sz="1200" b="1" kern="1200" dirty="0">
            <a:solidFill>
              <a:srgbClr val="0B0147"/>
            </a:solidFill>
          </a:endParaRP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200" b="1" kern="1200" dirty="0" smtClean="0">
              <a:solidFill>
                <a:srgbClr val="0B0147"/>
              </a:solidFill>
            </a:rPr>
            <a:t>레이아웃</a:t>
          </a:r>
          <a:endParaRPr lang="ko-KR" altLang="en-US" sz="1200" b="1" kern="1200" dirty="0">
            <a:solidFill>
              <a:srgbClr val="0B0147"/>
            </a:solidFill>
          </a:endParaRPr>
        </a:p>
      </dsp:txBody>
      <dsp:txXfrm rot="-5400000">
        <a:off x="2021985" y="2738320"/>
        <a:ext cx="3562146" cy="600637"/>
      </dsp:txXfrm>
    </dsp:sp>
    <dsp:sp modelId="{89D0101F-8DD4-4BBA-818D-B9B352D49BED}">
      <dsp:nvSpPr>
        <dsp:cNvPr id="0" name=""/>
        <dsp:cNvSpPr/>
      </dsp:nvSpPr>
      <dsp:spPr>
        <a:xfrm>
          <a:off x="0" y="2622624"/>
          <a:ext cx="2021984" cy="832029"/>
        </a:xfrm>
        <a:prstGeom prst="roundRect">
          <a:avLst/>
        </a:prstGeom>
        <a:solidFill>
          <a:schemeClr val="bg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rPr>
            <a:t>디자인설정</a:t>
          </a:r>
          <a:endParaRPr lang="ko-KR" altLang="en-US" sz="2800" kern="1200" dirty="0">
            <a:solidFill>
              <a:srgbClr val="0B0147"/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40616" y="2663240"/>
        <a:ext cx="1940752" cy="750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A205A-8D24-495B-937F-925C14599AB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9E933-D14B-4D21-B906-5494F71118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70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9E933-D14B-4D21-B906-5494F711189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7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7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B8F3B9D-857D-4173-B882-B9773DD1D52A}" type="datetimeFigureOut">
              <a:rPr lang="ko-KR" altLang="en-US" smtClean="0"/>
              <a:t>2015-11-20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A4B2EB8-EEA1-4ED6-979E-102A552857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28184" y="4293096"/>
            <a:ext cx="1224136" cy="504056"/>
          </a:xfrm>
        </p:spPr>
        <p:txBody>
          <a:bodyPr/>
          <a:lstStyle/>
          <a:p>
            <a:r>
              <a:rPr lang="ko-KR" altLang="en-US" sz="1800" dirty="0" smtClean="0"/>
              <a:t>이호</a:t>
            </a:r>
            <a:r>
              <a:rPr lang="ko-KR" altLang="en-US" sz="1800" dirty="0"/>
              <a:t>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1640" y="2996952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rgbClr val="FFFFFF"/>
                </a:solidFill>
                <a:latin typeface="나눔고딕 ExtraBold" pitchFamily="50" charset="-127"/>
                <a:ea typeface="나눔고딕 ExtraBold" pitchFamily="50" charset="-127"/>
              </a:rPr>
              <a:t>웹 사이트 </a:t>
            </a:r>
            <a:r>
              <a:rPr lang="ko-KR" altLang="en-US" sz="4800" dirty="0" err="1" smtClean="0">
                <a:solidFill>
                  <a:srgbClr val="FFFFFF"/>
                </a:solidFill>
                <a:latin typeface="나눔고딕 ExtraBold" pitchFamily="50" charset="-127"/>
                <a:ea typeface="나눔고딕 ExtraBold" pitchFamily="50" charset="-127"/>
              </a:rPr>
              <a:t>리뉴얼</a:t>
            </a:r>
            <a:r>
              <a:rPr lang="ko-KR" altLang="en-US" sz="4800" dirty="0" smtClean="0">
                <a:solidFill>
                  <a:srgbClr val="FFFFFF"/>
                </a:solidFill>
                <a:latin typeface="나눔고딕 ExtraBold" pitchFamily="50" charset="-127"/>
                <a:ea typeface="나눔고딕 ExtraBold" pitchFamily="50" charset="-127"/>
              </a:rPr>
              <a:t> 기획서</a:t>
            </a:r>
            <a:endParaRPr lang="ko-KR" altLang="en-US" sz="4800" dirty="0">
              <a:solidFill>
                <a:srgbClr val="FFFFF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988840"/>
            <a:ext cx="4751616" cy="9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1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sz="half" idx="2"/>
          </p:nvPr>
        </p:nvSpPr>
        <p:spPr>
          <a:xfrm>
            <a:off x="5724128" y="965532"/>
            <a:ext cx="3240360" cy="1207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err="1" smtClean="0">
                <a:solidFill>
                  <a:srgbClr val="0B0147"/>
                </a:solidFill>
              </a:rPr>
              <a:t>허벌라이프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사이트와 메인 배치가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0B0147"/>
                </a:solidFill>
              </a:rPr>
              <a:t> 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 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유사 하나 가시성이 더 좋다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400" b="1" dirty="0" smtClean="0">
              <a:solidFill>
                <a:srgbClr val="0B0147"/>
              </a:solidFill>
            </a:endParaRPr>
          </a:p>
        </p:txBody>
      </p:sp>
      <p:sp>
        <p:nvSpPr>
          <p:cNvPr id="9" name="내용 개체 틀 20"/>
          <p:cNvSpPr>
            <a:spLocks noGrp="1"/>
          </p:cNvSpPr>
          <p:nvPr>
            <p:ph sz="quarter" idx="13"/>
          </p:nvPr>
        </p:nvSpPr>
        <p:spPr>
          <a:xfrm>
            <a:off x="5508104" y="5310925"/>
            <a:ext cx="3366838" cy="9983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err="1" smtClean="0">
                <a:solidFill>
                  <a:srgbClr val="0B0147"/>
                </a:solidFill>
              </a:rPr>
              <a:t>컨텐츠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화면도 메인 배치와 같아 사용이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pPr marL="0" indent="0">
              <a:buNone/>
            </a:pPr>
            <a:r>
              <a:rPr lang="ko-KR" altLang="en-US" sz="1400" b="1" dirty="0" smtClean="0">
                <a:solidFill>
                  <a:srgbClr val="0B0147"/>
                </a:solidFill>
              </a:rPr>
              <a:t>   편리하다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하위 글씨 체도 같은 굴림이지만 </a:t>
            </a:r>
            <a:r>
              <a:rPr lang="ko-KR" altLang="en-US" sz="1400" b="1" dirty="0" err="1" smtClean="0">
                <a:solidFill>
                  <a:srgbClr val="0B0147"/>
                </a:solidFill>
              </a:rPr>
              <a:t>가독성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pPr marL="0" indent="0">
              <a:buNone/>
            </a:pPr>
            <a:r>
              <a:rPr lang="ko-KR" altLang="en-US" sz="1400" b="1" dirty="0" smtClean="0">
                <a:solidFill>
                  <a:srgbClr val="0B0147"/>
                </a:solidFill>
              </a:rPr>
              <a:t>   이 좋다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6" y="817214"/>
            <a:ext cx="4924880" cy="578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53243"/>
            <a:ext cx="4463730" cy="2360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53243"/>
            <a:ext cx="4442802" cy="237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18" y="1253243"/>
            <a:ext cx="4464496" cy="2351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5313324" y="1822074"/>
            <a:ext cx="3561618" cy="3479134"/>
            <a:chOff x="5313324" y="1822074"/>
            <a:chExt cx="3561618" cy="3479134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3324" y="1988840"/>
              <a:ext cx="3561618" cy="3312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372200" y="1822074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>
                  <a:solidFill>
                    <a:srgbClr val="0B0147"/>
                  </a:solidFill>
                </a:rPr>
                <a:t>컨텐츠</a:t>
              </a:r>
              <a:r>
                <a:rPr lang="ko-KR" altLang="en-US" b="1" dirty="0" smtClean="0">
                  <a:solidFill>
                    <a:srgbClr val="0B0147"/>
                  </a:solidFill>
                </a:rPr>
                <a:t> 페이지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02624" y="233690"/>
            <a:ext cx="4249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B0147"/>
                </a:solidFill>
              </a:rPr>
              <a:t>동종 업계 </a:t>
            </a:r>
            <a:r>
              <a:rPr lang="en-US" altLang="ko-KR" sz="2000" b="1" dirty="0" smtClean="0">
                <a:solidFill>
                  <a:srgbClr val="0B0147"/>
                </a:solidFill>
              </a:rPr>
              <a:t>1</a:t>
            </a:r>
            <a:r>
              <a:rPr lang="ko-KR" altLang="en-US" sz="2000" b="1" dirty="0" smtClean="0">
                <a:solidFill>
                  <a:srgbClr val="0B0147"/>
                </a:solidFill>
              </a:rPr>
              <a:t>위인 </a:t>
            </a:r>
            <a:r>
              <a:rPr lang="ko-KR" altLang="en-US" sz="2000" b="1" dirty="0" err="1" smtClean="0">
                <a:solidFill>
                  <a:srgbClr val="0B0147"/>
                </a:solidFill>
              </a:rPr>
              <a:t>암웨이</a:t>
            </a:r>
            <a:r>
              <a:rPr lang="ko-KR" altLang="en-US" sz="2000" b="1" dirty="0" smtClean="0">
                <a:solidFill>
                  <a:srgbClr val="0B0147"/>
                </a:solidFill>
              </a:rPr>
              <a:t> 웹 사이트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4139952" y="1196752"/>
            <a:ext cx="1296144" cy="1152128"/>
          </a:xfrm>
          <a:prstGeom prst="straightConnector1">
            <a:avLst/>
          </a:prstGeom>
          <a:ln w="57150">
            <a:solidFill>
              <a:srgbClr val="0B0147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대각선 방향의 모서리가 잘린 사각형 14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74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7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37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 uiExpan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16"/>
          <p:cNvSpPr>
            <a:spLocks noGrp="1"/>
          </p:cNvSpPr>
          <p:nvPr>
            <p:ph sz="half" idx="2"/>
          </p:nvPr>
        </p:nvSpPr>
        <p:spPr>
          <a:xfrm>
            <a:off x="5580112" y="1109018"/>
            <a:ext cx="3672408" cy="130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브랜드 칼라로 메인 페이지 를 꾸몄으며 칼 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pPr marL="0" indent="0">
              <a:buNone/>
            </a:pPr>
            <a:r>
              <a:rPr lang="ko-KR" altLang="en-US" sz="1400" b="1" dirty="0" smtClean="0">
                <a:solidFill>
                  <a:srgbClr val="0B0147"/>
                </a:solidFill>
              </a:rPr>
              <a:t>  라가 어색하지 않고 편안함 감을 줌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브랜</a:t>
            </a:r>
            <a:r>
              <a:rPr lang="ko-KR" altLang="en-US" sz="1400" b="1" dirty="0">
                <a:solidFill>
                  <a:srgbClr val="0B0147"/>
                </a:solidFill>
              </a:rPr>
              <a:t>드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이미지가 한눈에 들어오도록 배치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pPr marL="0" indent="0">
              <a:buNone/>
            </a:pPr>
            <a:r>
              <a:rPr lang="ko-KR" altLang="en-US" sz="1400" b="1" dirty="0" smtClean="0">
                <a:solidFill>
                  <a:srgbClr val="0B0147"/>
                </a:solidFill>
              </a:rPr>
              <a:t>  하여 안정감을 주고 </a:t>
            </a:r>
            <a:r>
              <a:rPr lang="ko-KR" altLang="en-US" sz="1400" b="1" dirty="0" err="1" smtClean="0">
                <a:solidFill>
                  <a:srgbClr val="0B0147"/>
                </a:solidFill>
              </a:rPr>
              <a:t>전달력이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우수함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3"/>
          </p:nvPr>
        </p:nvSpPr>
        <p:spPr>
          <a:xfrm>
            <a:off x="539551" y="4797152"/>
            <a:ext cx="4608513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err="1" smtClean="0">
                <a:solidFill>
                  <a:srgbClr val="0B0147"/>
                </a:solidFill>
              </a:rPr>
              <a:t>컨텐츠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화면 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3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사 사이트 모두 유사 한 성향을 뛰고 있다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5" y="836712"/>
            <a:ext cx="5176191" cy="39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07" y="1196752"/>
            <a:ext cx="5185715" cy="2433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08" y="1196752"/>
            <a:ext cx="4685715" cy="243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07" y="836712"/>
            <a:ext cx="5176191" cy="388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23" y="1147624"/>
            <a:ext cx="3726840" cy="5449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052865" y="3529583"/>
            <a:ext cx="2566233" cy="475481"/>
          </a:xfrm>
          <a:prstGeom prst="straightConnector1">
            <a:avLst/>
          </a:prstGeom>
          <a:ln w="57150">
            <a:solidFill>
              <a:srgbClr val="0B0147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0"/>
          <p:cNvSpPr txBox="1">
            <a:spLocks/>
          </p:cNvSpPr>
          <p:nvPr/>
        </p:nvSpPr>
        <p:spPr>
          <a:xfrm>
            <a:off x="539276" y="5193196"/>
            <a:ext cx="4814345" cy="64807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l" rtl="0" eaLnBrk="1" latinLnBrk="1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rtl="0" eaLnBrk="1" latinLnBrk="1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rtl="0" eaLnBrk="1" latinLnBrk="1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rtl="0" eaLnBrk="1" latinLnBrk="1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1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1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1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err="1" smtClean="0">
                <a:solidFill>
                  <a:srgbClr val="0B0147"/>
                </a:solidFill>
              </a:rPr>
              <a:t>메인칼라와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유사한 톤의 이미지를 삽입하여 안정된 느낌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pPr marL="0" indent="0">
              <a:buFont typeface="Wingdings 2"/>
              <a:buNone/>
            </a:pPr>
            <a:r>
              <a:rPr lang="ko-KR" altLang="en-US" sz="1400" b="1" dirty="0" smtClean="0">
                <a:solidFill>
                  <a:srgbClr val="0B0147"/>
                </a:solidFill>
              </a:rPr>
              <a:t>  을 준다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59054" y="233690"/>
            <a:ext cx="3933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B0147"/>
                </a:solidFill>
              </a:rPr>
              <a:t>동종업계 </a:t>
            </a:r>
            <a:r>
              <a:rPr lang="en-US" altLang="ko-KR" sz="2000" b="1" dirty="0" smtClean="0">
                <a:solidFill>
                  <a:srgbClr val="0B0147"/>
                </a:solidFill>
              </a:rPr>
              <a:t>2</a:t>
            </a:r>
            <a:r>
              <a:rPr lang="ko-KR" altLang="en-US" sz="2000" b="1" dirty="0" smtClean="0">
                <a:solidFill>
                  <a:srgbClr val="0B0147"/>
                </a:solidFill>
              </a:rPr>
              <a:t>위 </a:t>
            </a:r>
            <a:r>
              <a:rPr lang="ko-KR" altLang="en-US" sz="2000" b="1" dirty="0" err="1">
                <a:solidFill>
                  <a:srgbClr val="0B0147"/>
                </a:solidFill>
              </a:rPr>
              <a:t>누</a:t>
            </a:r>
            <a:r>
              <a:rPr lang="ko-KR" altLang="en-US" sz="2000" b="1" dirty="0" err="1" smtClean="0">
                <a:solidFill>
                  <a:srgbClr val="0B0147"/>
                </a:solidFill>
              </a:rPr>
              <a:t>스킨</a:t>
            </a:r>
            <a:r>
              <a:rPr lang="ko-KR" altLang="en-US" sz="2000" b="1" dirty="0" smtClean="0">
                <a:solidFill>
                  <a:srgbClr val="0B0147"/>
                </a:solidFill>
              </a:rPr>
              <a:t> 웹 사이트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대각선 방향의 모서리가 잘린 사각형 15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5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build="p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sz="half" idx="2"/>
          </p:nvPr>
        </p:nvSpPr>
        <p:spPr>
          <a:xfrm>
            <a:off x="539552" y="5229200"/>
            <a:ext cx="4364396" cy="115212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endParaRPr lang="en-US" altLang="ko-KR" sz="1400" dirty="0" smtClean="0">
              <a:solidFill>
                <a:schemeClr val="accent1">
                  <a:lumMod val="25000"/>
                </a:schemeClr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93" y="842442"/>
            <a:ext cx="5626484" cy="5240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5"/>
          <a:stretch/>
        </p:blipFill>
        <p:spPr bwMode="auto">
          <a:xfrm>
            <a:off x="188293" y="1070602"/>
            <a:ext cx="5626484" cy="552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82949" y="23369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0B0147"/>
                </a:solidFill>
              </a:rPr>
              <a:t>동종업계 </a:t>
            </a:r>
            <a:r>
              <a:rPr lang="en-US" altLang="ko-KR" b="1" dirty="0" smtClean="0">
                <a:solidFill>
                  <a:srgbClr val="0B0147"/>
                </a:solidFill>
              </a:rPr>
              <a:t>4</a:t>
            </a:r>
            <a:r>
              <a:rPr lang="ko-KR" altLang="en-US" b="1" dirty="0" smtClean="0">
                <a:solidFill>
                  <a:srgbClr val="0B0147"/>
                </a:solidFill>
              </a:rPr>
              <a:t>위 </a:t>
            </a:r>
            <a:r>
              <a:rPr lang="ko-KR" altLang="en-US" b="1" dirty="0" err="1" smtClean="0">
                <a:solidFill>
                  <a:srgbClr val="0B0147"/>
                </a:solidFill>
              </a:rPr>
              <a:t>애터미</a:t>
            </a:r>
            <a:r>
              <a:rPr lang="ko-KR" altLang="en-US" b="1" dirty="0" smtClean="0">
                <a:solidFill>
                  <a:srgbClr val="0B0147"/>
                </a:solidFill>
              </a:rPr>
              <a:t> 웹 사이트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14777" y="980728"/>
            <a:ext cx="32217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b="1" dirty="0" smtClean="0">
                <a:solidFill>
                  <a:srgbClr val="0B0147"/>
                </a:solidFill>
                <a:latin typeface="+mn-ea"/>
              </a:rPr>
              <a:t>3</a:t>
            </a:r>
            <a:r>
              <a:rPr lang="ko-KR" altLang="en-US" sz="1400" b="1" dirty="0" smtClean="0">
                <a:solidFill>
                  <a:srgbClr val="0B0147"/>
                </a:solidFill>
                <a:latin typeface="+mn-ea"/>
              </a:rPr>
              <a:t>개 경쟁사 모두 유사한 배치를 사용하고 있으나 이미지와 칼라</a:t>
            </a:r>
            <a:r>
              <a:rPr lang="en-US" altLang="ko-KR" sz="1400" b="1" dirty="0" smtClean="0">
                <a:solidFill>
                  <a:srgbClr val="0B0147"/>
                </a:solidFill>
                <a:latin typeface="+mn-ea"/>
              </a:rPr>
              <a:t>, </a:t>
            </a:r>
            <a:r>
              <a:rPr lang="ko-KR" altLang="en-US" sz="1400" b="1" dirty="0" smtClean="0">
                <a:solidFill>
                  <a:srgbClr val="0B0147"/>
                </a:solidFill>
                <a:latin typeface="+mn-ea"/>
              </a:rPr>
              <a:t>글씨체에 따라 다른 효과를 보여주고 있다</a:t>
            </a:r>
            <a:r>
              <a:rPr lang="en-US" altLang="ko-KR" sz="1400" b="1" dirty="0" smtClean="0">
                <a:solidFill>
                  <a:srgbClr val="0B0147"/>
                </a:solidFill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1" dirty="0" err="1" smtClean="0">
                <a:solidFill>
                  <a:srgbClr val="0B0147"/>
                </a:solidFill>
                <a:latin typeface="+mn-ea"/>
              </a:rPr>
              <a:t>돌출형</a:t>
            </a:r>
            <a:r>
              <a:rPr lang="ko-KR" altLang="en-US" sz="1400" b="1" dirty="0" smtClean="0">
                <a:solidFill>
                  <a:srgbClr val="0B0147"/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solidFill>
                  <a:srgbClr val="0B0147"/>
                </a:solidFill>
                <a:latin typeface="+mn-ea"/>
              </a:rPr>
              <a:t>콘텐츠</a:t>
            </a:r>
            <a:r>
              <a:rPr lang="ko-KR" altLang="en-US" sz="1400" b="1" dirty="0" smtClean="0">
                <a:solidFill>
                  <a:srgbClr val="0B0147"/>
                </a:solidFill>
                <a:latin typeface="+mn-ea"/>
              </a:rPr>
              <a:t> 메뉴는 상단과 비율을 맞춰 안정감을 준다</a:t>
            </a:r>
            <a:r>
              <a:rPr lang="en-US" altLang="ko-KR" sz="1400" b="1" dirty="0" smtClean="0">
                <a:solidFill>
                  <a:srgbClr val="0B0147"/>
                </a:solidFill>
                <a:latin typeface="+mn-ea"/>
              </a:rPr>
              <a:t>.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대각선 방향의 모서리가 잘린 사각형 11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66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7" y="817214"/>
            <a:ext cx="4624233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769" y="3357392"/>
            <a:ext cx="3852442" cy="3239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238860" y="885772"/>
            <a:ext cx="3312368" cy="256135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B0147"/>
                </a:solidFill>
              </a:rPr>
              <a:t>헤더</a:t>
            </a:r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54859" y="1196752"/>
            <a:ext cx="3312368" cy="1152128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0B0147"/>
                </a:solidFill>
              </a:rPr>
              <a:t>비쥬얼</a:t>
            </a:r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54859" y="2420888"/>
            <a:ext cx="3312368" cy="576064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0B0147"/>
                </a:solidFill>
              </a:rPr>
              <a:t>콘텐</a:t>
            </a:r>
            <a:r>
              <a:rPr lang="ko-KR" altLang="en-US" dirty="0" err="1">
                <a:solidFill>
                  <a:srgbClr val="0B0147"/>
                </a:solidFill>
              </a:rPr>
              <a:t>츠</a:t>
            </a:r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66691" y="3056412"/>
            <a:ext cx="3312368" cy="288032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0B0147"/>
                </a:solidFill>
              </a:rPr>
              <a:t>푸터</a:t>
            </a:r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675" y="4581128"/>
            <a:ext cx="44644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많은 웹 사이트 에서 사용하고 있는 레이아웃으로 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r>
              <a:rPr lang="ko-KR" altLang="en-US" sz="1400" b="1" dirty="0" smtClean="0">
                <a:solidFill>
                  <a:srgbClr val="0B0147"/>
                </a:solidFill>
              </a:rPr>
              <a:t>  안정적인 배치이다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  <a:p>
            <a:endParaRPr lang="en-US" altLang="ko-KR" sz="1400" b="1" dirty="0">
              <a:solidFill>
                <a:srgbClr val="0B0147"/>
              </a:solidFill>
            </a:endParaRPr>
          </a:p>
          <a:p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err="1" smtClean="0">
                <a:solidFill>
                  <a:srgbClr val="0B0147"/>
                </a:solidFill>
              </a:rPr>
              <a:t>비주얼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이미지의 해상도가 높은 걸 사용하여 시야가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r>
              <a:rPr lang="ko-KR" altLang="en-US" sz="1400" b="1" dirty="0" smtClean="0">
                <a:solidFill>
                  <a:srgbClr val="0B0147"/>
                </a:solidFill>
              </a:rPr>
              <a:t>  넓어지는 효과가 있다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  <a:p>
            <a:endParaRPr lang="en-US" altLang="ko-KR" sz="1400" b="1" dirty="0">
              <a:solidFill>
                <a:srgbClr val="0B0147"/>
              </a:solidFill>
            </a:endParaRPr>
          </a:p>
          <a:p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err="1" smtClean="0">
                <a:solidFill>
                  <a:srgbClr val="0B0147"/>
                </a:solidFill>
              </a:rPr>
              <a:t>비주얼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하단에 카테고리를 만들어 사용자가 원하는 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r>
              <a:rPr lang="ko-KR" altLang="en-US" sz="1400" b="1" dirty="0" smtClean="0">
                <a:solidFill>
                  <a:srgbClr val="0B0147"/>
                </a:solidFill>
              </a:rPr>
              <a:t>  이미지를 클릭할 수 있는 장점이 있다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 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대각선 방향의 모서리가 잘린 사각형 14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31640" y="26064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제일제당 웹사이트</a:t>
            </a:r>
            <a:endParaRPr lang="ko-KR" altLang="en-US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95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99592" y="25126"/>
            <a:ext cx="3528392" cy="792088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ko-KR" altLang="en-US" sz="4000" dirty="0" err="1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콘셉트</a:t>
            </a:r>
            <a:r>
              <a:rPr lang="ko-KR" altLang="en-US" sz="4000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 설정</a:t>
            </a:r>
            <a:endParaRPr lang="ko-KR" altLang="en-US" sz="4000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899592" y="2852936"/>
            <a:ext cx="2736304" cy="2232248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ko-KR" altLang="en-US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기업 분석</a:t>
            </a:r>
            <a:endParaRPr lang="en-US" altLang="ko-KR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endParaRPr lang="en-US" altLang="ko-KR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ko-KR" altLang="en-US" dirty="0" err="1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콘텐츠</a:t>
            </a:r>
            <a:r>
              <a:rPr lang="ko-KR" altLang="en-US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 수집</a:t>
            </a:r>
            <a:endParaRPr lang="en-US" altLang="ko-KR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대각선 방향의 모서리가 잘린 사각형 7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76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3312368" cy="556566"/>
          </a:xfrm>
        </p:spPr>
        <p:txBody>
          <a:bodyPr/>
          <a:lstStyle/>
          <a:p>
            <a:pPr marL="571500" indent="-571500">
              <a:buFont typeface="Wingdings" pitchFamily="2" charset="2"/>
              <a:buChar char="§"/>
            </a:pPr>
            <a:r>
              <a:rPr lang="ko-KR" altLang="en-US" sz="2400" dirty="0" smtClean="0">
                <a:solidFill>
                  <a:srgbClr val="0B0147"/>
                </a:solidFill>
                <a:latin typeface="Adobe 고딕 Std B" pitchFamily="34" charset="-127"/>
                <a:ea typeface="Adobe 고딕 Std B" pitchFamily="34" charset="-127"/>
              </a:rPr>
              <a:t>기업 분석</a:t>
            </a:r>
            <a:endParaRPr lang="ko-KR" altLang="en-US" sz="2400" dirty="0">
              <a:solidFill>
                <a:srgbClr val="0B0147"/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516124" y="2348880"/>
            <a:ext cx="8291264" cy="2481064"/>
          </a:xfrm>
        </p:spPr>
        <p:txBody>
          <a:bodyPr>
            <a:normAutofit/>
          </a:bodyPr>
          <a:lstStyle/>
          <a:p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주 연령층 </a:t>
            </a:r>
            <a:r>
              <a:rPr lang="en-US" altLang="ko-KR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경제력 과 인맥이 있는 </a:t>
            </a:r>
            <a:r>
              <a:rPr lang="en-US" altLang="ko-KR" sz="1800" b="1" dirty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대 이상 성인 남녀</a:t>
            </a:r>
            <a:endParaRPr lang="en-US" altLang="ko-KR" sz="1800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800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웹사이트 운영 목적 </a:t>
            </a:r>
            <a:r>
              <a:rPr lang="en-US" altLang="ko-KR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800" b="1" dirty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다단계의 특성상 </a:t>
            </a:r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판매 </a:t>
            </a:r>
            <a:r>
              <a:rPr lang="ko-KR" altLang="en-US" sz="1800" b="1" dirty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보다는 홍보 위주로 </a:t>
            </a:r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운영</a:t>
            </a:r>
            <a:endParaRPr lang="en-US" altLang="ko-KR" sz="1800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                                  - </a:t>
            </a:r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다단계 이미지를 개선</a:t>
            </a:r>
            <a:endParaRPr lang="en-US" altLang="ko-KR" sz="1800" b="1" dirty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None/>
            </a:pPr>
            <a:endParaRPr lang="en-US" altLang="ko-KR" sz="1800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2013</a:t>
            </a:r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년 까지는 업계 </a:t>
            </a:r>
            <a:r>
              <a:rPr lang="en-US" altLang="ko-KR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위 였으나 </a:t>
            </a:r>
            <a:r>
              <a:rPr lang="en-US" altLang="ko-KR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2014</a:t>
            </a:r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년 현재 </a:t>
            </a:r>
            <a:r>
              <a:rPr lang="en-US" altLang="ko-KR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800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위로 밀려남 운영 변화가 시급함</a:t>
            </a:r>
            <a:endParaRPr lang="ko-KR" altLang="en-US" sz="1800" b="1" dirty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대각선 방향의 모서리가 잘린 사각형 6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95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대각선 방향의 모서리가 잘린 사각형 5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90911" y="218301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400" b="1" dirty="0" err="1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콘텐츠</a:t>
            </a:r>
            <a:r>
              <a:rPr lang="ko-KR" altLang="en-US" sz="2400" b="1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 수집</a:t>
            </a:r>
            <a:endParaRPr lang="ko-KR" altLang="en-US" sz="2400" b="1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75656" y="1988840"/>
            <a:ext cx="16946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제품 정보</a:t>
            </a:r>
            <a:endParaRPr lang="en-US" altLang="ko-KR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건강 정보 </a:t>
            </a:r>
            <a:r>
              <a:rPr lang="en-US" altLang="ko-KR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  <a:p>
            <a:endParaRPr lang="en-US" altLang="ko-KR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비즈니스 기회</a:t>
            </a:r>
            <a:endParaRPr lang="en-US" altLang="ko-KR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회사 소개</a:t>
            </a:r>
            <a:endParaRPr lang="en-US" altLang="ko-KR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  <a:latin typeface="나눔고딕" pitchFamily="50" charset="-127"/>
                <a:ea typeface="나눔고딕" pitchFamily="50" charset="-127"/>
              </a:rPr>
              <a:t>회원 발굴</a:t>
            </a:r>
            <a:endParaRPr lang="en-US" altLang="ko-KR" b="1" dirty="0" smtClean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ko-KR" altLang="en-US" b="1" dirty="0">
              <a:solidFill>
                <a:srgbClr val="0B0147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45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11560" y="97134"/>
            <a:ext cx="4320480" cy="720080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ko-KR" altLang="en-US" sz="4000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디자인 설정</a:t>
            </a:r>
            <a:endParaRPr lang="ko-KR" altLang="en-US" sz="4000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대각선 방향의 모서리가 잘린 사각형 6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96066" y="161762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칼라</a:t>
            </a:r>
            <a:endParaRPr lang="ko-KR" altLang="en-US" b="1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25949" y="2148972"/>
            <a:ext cx="3613214" cy="1442923"/>
            <a:chOff x="1221218" y="2164574"/>
            <a:chExt cx="3752850" cy="150495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218" y="2164574"/>
              <a:ext cx="3752850" cy="7524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218" y="2917049"/>
              <a:ext cx="3752850" cy="75247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274021" y="4042699"/>
            <a:ext cx="277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브랜드 칼라 화이트 </a:t>
            </a:r>
            <a:r>
              <a:rPr lang="en-US" altLang="ko-KR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그린</a:t>
            </a:r>
            <a:endParaRPr lang="ko-KR" altLang="en-US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84267" y="4737732"/>
            <a:ext cx="3960603" cy="715981"/>
            <a:chOff x="4701267" y="3113265"/>
            <a:chExt cx="4113664" cy="74675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267" y="3113265"/>
              <a:ext cx="4096825" cy="40145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743535" y="3552247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B0147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#</a:t>
              </a:r>
              <a:r>
                <a:rPr lang="en-US" altLang="ko-KR" sz="1400" dirty="0" err="1" smtClean="0">
                  <a:solidFill>
                    <a:srgbClr val="0B0147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ffffff</a:t>
              </a:r>
              <a:endParaRPr lang="ko-KR" altLang="en-US" sz="1400" dirty="0">
                <a:solidFill>
                  <a:srgbClr val="0B0147"/>
                </a:solidFill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80112" y="3555224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B0147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#66cc00</a:t>
              </a:r>
              <a:endParaRPr lang="ko-KR" altLang="en-US" sz="1200" dirty="0">
                <a:solidFill>
                  <a:srgbClr val="0B0147"/>
                </a:solidFill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61592" y="3555224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B0147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#996600</a:t>
              </a:r>
              <a:endParaRPr lang="ko-KR" altLang="en-US" sz="1200" dirty="0">
                <a:solidFill>
                  <a:srgbClr val="0B0147"/>
                </a:solidFill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19991" y="3555224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B0147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#336600</a:t>
              </a:r>
              <a:endParaRPr lang="ko-KR" altLang="en-US" sz="1200" dirty="0">
                <a:solidFill>
                  <a:srgbClr val="0B0147"/>
                </a:solidFill>
                <a:latin typeface="Ebrima" pitchFamily="2" charset="0"/>
                <a:cs typeface="Ebrima" pitchFamily="2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8756" y="3552247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B0147"/>
                  </a:solidFill>
                  <a:latin typeface="Ebrima" pitchFamily="2" charset="0"/>
                  <a:ea typeface="Ebrima" pitchFamily="2" charset="0"/>
                  <a:cs typeface="Ebrima" pitchFamily="2" charset="0"/>
                </a:rPr>
                <a:t>#333333</a:t>
              </a:r>
              <a:endParaRPr lang="ko-KR" altLang="en-US" sz="1200" dirty="0">
                <a:solidFill>
                  <a:srgbClr val="0B0147"/>
                </a:solidFill>
                <a:latin typeface="Ebrima" pitchFamily="2" charset="0"/>
                <a:cs typeface="Ebrima" pitchFamily="2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364088" y="2148972"/>
            <a:ext cx="3540796" cy="374374"/>
            <a:chOff x="1214585" y="4621778"/>
            <a:chExt cx="3540796" cy="374374"/>
          </a:xfrm>
        </p:grpSpPr>
        <p:sp>
          <p:nvSpPr>
            <p:cNvPr id="20" name="TextBox 19"/>
            <p:cNvSpPr txBox="1"/>
            <p:nvPr/>
          </p:nvSpPr>
          <p:spPr>
            <a:xfrm>
              <a:off x="1214585" y="4621778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B0147"/>
                  </a:solidFill>
                  <a:latin typeface="나눔고딕 ExtraBold" pitchFamily="50" charset="-127"/>
                  <a:ea typeface="나눔고딕 ExtraBold" pitchFamily="50" charset="-127"/>
                </a:rPr>
                <a:t>- </a:t>
              </a:r>
              <a:r>
                <a:rPr lang="ko-KR" altLang="en-US" dirty="0" smtClean="0">
                  <a:solidFill>
                    <a:srgbClr val="0B0147"/>
                  </a:solidFill>
                  <a:latin typeface="나눔고딕 ExtraBold" pitchFamily="50" charset="-127"/>
                  <a:ea typeface="나눔고딕 ExtraBold" pitchFamily="50" charset="-127"/>
                </a:rPr>
                <a:t>글씨체</a:t>
              </a:r>
              <a:endParaRPr lang="ko-KR" altLang="en-US" dirty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8721" y="4626820"/>
              <a:ext cx="2316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rgbClr val="0B0147"/>
                  </a:solidFill>
                  <a:latin typeface="나눔고딕 ExtraBold" pitchFamily="50" charset="-127"/>
                  <a:ea typeface="나눔고딕 ExtraBold" pitchFamily="50" charset="-127"/>
                </a:rPr>
                <a:t>나눔고딕</a:t>
              </a:r>
              <a:r>
                <a:rPr lang="en-US" altLang="ko-KR" b="1" dirty="0" smtClean="0">
                  <a:solidFill>
                    <a:srgbClr val="0B0147"/>
                  </a:solidFill>
                  <a:latin typeface="나눔고딕 ExtraBold" pitchFamily="50" charset="-127"/>
                  <a:ea typeface="나눔고딕 ExtraBold" pitchFamily="50" charset="-127"/>
                </a:rPr>
                <a:t>, </a:t>
              </a:r>
              <a:r>
                <a:rPr lang="ko-KR" altLang="en-US" b="1" dirty="0" err="1" smtClean="0">
                  <a:solidFill>
                    <a:srgbClr val="0B0147"/>
                  </a:solidFill>
                  <a:latin typeface="나눔고딕 ExtraBold" pitchFamily="50" charset="-127"/>
                  <a:ea typeface="나눔고딕 ExtraBold" pitchFamily="50" charset="-127"/>
                </a:rPr>
                <a:t>윤고딕</a:t>
              </a:r>
              <a:r>
                <a:rPr lang="ko-KR" altLang="en-US" b="1" dirty="0" smtClean="0">
                  <a:solidFill>
                    <a:srgbClr val="0B0147"/>
                  </a:solidFill>
                  <a:latin typeface="나눔고딕 ExtraBold" pitchFamily="50" charset="-127"/>
                  <a:ea typeface="나눔고딕 ExtraBold" pitchFamily="50" charset="-127"/>
                </a:rPr>
                <a:t> </a:t>
              </a:r>
              <a:r>
                <a:rPr lang="en-US" altLang="ko-KR" b="1" dirty="0" smtClean="0">
                  <a:solidFill>
                    <a:srgbClr val="0B0147"/>
                  </a:solidFill>
                  <a:latin typeface="나눔고딕 ExtraBold" pitchFamily="50" charset="-127"/>
                  <a:ea typeface="나눔고딕 ExtraBold" pitchFamily="50" charset="-127"/>
                </a:rPr>
                <a:t>300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3581" y="5589240"/>
            <a:ext cx="4185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0B0147"/>
                </a:solidFill>
              </a:rPr>
              <a:t>브랜드 칼라인 그린 계열로 통일성과</a:t>
            </a:r>
            <a:endParaRPr lang="en-US" altLang="ko-KR" sz="1600" b="1" dirty="0" smtClean="0">
              <a:solidFill>
                <a:srgbClr val="0B0147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rgbClr val="0B0147"/>
                </a:solidFill>
              </a:rPr>
              <a:t>편안하고 안정감을 주기 위해 낮은 체도 선택</a:t>
            </a:r>
            <a:endParaRPr lang="ko-KR" altLang="en-US" sz="1600" b="1" dirty="0">
              <a:solidFill>
                <a:srgbClr val="0B0147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5076056" y="1700808"/>
            <a:ext cx="0" cy="4392488"/>
          </a:xfrm>
          <a:prstGeom prst="line">
            <a:avLst/>
          </a:prstGeom>
          <a:ln w="34925" cmpd="sng">
            <a:solidFill>
              <a:srgbClr val="0B01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17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대각선 방향의 모서리가 잘린 사각형 4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0" y="6597352"/>
            <a:ext cx="914400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75656" y="218301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레이아웃</a:t>
            </a:r>
            <a:endParaRPr lang="ko-KR" altLang="en-US" sz="2000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7763" y="2028644"/>
            <a:ext cx="3386002" cy="424612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B0147"/>
                </a:solidFill>
              </a:rPr>
              <a:t>헤더</a:t>
            </a:r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7763" y="2508099"/>
            <a:ext cx="3386002" cy="1320743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0B0147"/>
                </a:solidFill>
              </a:rPr>
              <a:t>비주얼</a:t>
            </a:r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7763" y="3900850"/>
            <a:ext cx="798817" cy="754941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7720" y="4739795"/>
            <a:ext cx="3386002" cy="288032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rgbClr val="0B0147"/>
                </a:solidFill>
              </a:rPr>
              <a:t>푸터</a:t>
            </a:r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50175" y="3897675"/>
            <a:ext cx="798817" cy="754941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78588" y="3897924"/>
            <a:ext cx="798817" cy="754941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06780" y="3895948"/>
            <a:ext cx="798817" cy="754941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6608" y="148478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메인 페이지</a:t>
            </a:r>
            <a:endParaRPr lang="ko-KR" altLang="en-US" b="1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076056" y="2028644"/>
            <a:ext cx="3386002" cy="424612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0B0147"/>
                </a:solidFill>
              </a:rPr>
              <a:t>콘</a:t>
            </a:r>
            <a:r>
              <a:rPr lang="ko-KR" altLang="en-US" dirty="0" err="1" smtClean="0">
                <a:solidFill>
                  <a:srgbClr val="0B0147"/>
                </a:solidFill>
              </a:rPr>
              <a:t>텐츠</a:t>
            </a:r>
            <a:r>
              <a:rPr lang="ko-KR" altLang="en-US" dirty="0" smtClean="0">
                <a:solidFill>
                  <a:srgbClr val="0B0147"/>
                </a:solidFill>
              </a:rPr>
              <a:t> 메뉴</a:t>
            </a:r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70197" y="2508099"/>
            <a:ext cx="2491818" cy="2142790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0B0147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64901" y="148478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서브 페이지</a:t>
            </a:r>
            <a:endParaRPr lang="ko-KR" altLang="en-US" b="1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76013" y="2506642"/>
            <a:ext cx="798817" cy="1320743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0B0147"/>
                </a:solidFill>
              </a:rPr>
              <a:t>콘</a:t>
            </a:r>
            <a:r>
              <a:rPr lang="ko-KR" altLang="en-US" sz="1000" dirty="0" err="1" smtClean="0">
                <a:solidFill>
                  <a:srgbClr val="0B0147"/>
                </a:solidFill>
              </a:rPr>
              <a:t>텐츠</a:t>
            </a:r>
            <a:r>
              <a:rPr lang="ko-KR" altLang="en-US" sz="1000" dirty="0" smtClean="0">
                <a:solidFill>
                  <a:srgbClr val="0B0147"/>
                </a:solidFill>
              </a:rPr>
              <a:t>     하위 메뉴</a:t>
            </a:r>
            <a:endParaRPr lang="ko-KR" altLang="en-US" sz="1000" dirty="0">
              <a:solidFill>
                <a:srgbClr val="0B0147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41784" y="4733247"/>
            <a:ext cx="773730" cy="752965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970197" y="4733496"/>
            <a:ext cx="773730" cy="752965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698389" y="4731520"/>
            <a:ext cx="773730" cy="752965"/>
          </a:xfrm>
          <a:prstGeom prst="rect">
            <a:avLst/>
          </a:prstGeom>
          <a:solidFill>
            <a:srgbClr val="0B0147">
              <a:alpha val="0"/>
            </a:srgbClr>
          </a:solidFill>
          <a:ln>
            <a:solidFill>
              <a:srgbClr val="0B01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4524" y="4105836"/>
            <a:ext cx="205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B0147"/>
                </a:solidFill>
              </a:rPr>
              <a:t>콘     텐     </a:t>
            </a:r>
            <a:r>
              <a:rPr lang="ko-KR" altLang="en-US" dirty="0" err="1" smtClean="0">
                <a:solidFill>
                  <a:srgbClr val="0B0147"/>
                </a:solidFill>
              </a:rPr>
              <a:t>츠</a:t>
            </a:r>
            <a:endParaRPr lang="ko-KR" altLang="en-US" dirty="0">
              <a:solidFill>
                <a:srgbClr val="0B01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1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2204864"/>
            <a:ext cx="914400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4221088"/>
            <a:ext cx="914400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97264" y="2780928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0B0147"/>
                </a:solidFill>
              </a:rPr>
              <a:t>감사합니다</a:t>
            </a:r>
            <a:endParaRPr lang="ko-KR" altLang="en-US" sz="4000" dirty="0">
              <a:solidFill>
                <a:srgbClr val="0B01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66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430977"/>
              </p:ext>
            </p:extLst>
          </p:nvPr>
        </p:nvGraphicFramePr>
        <p:xfrm>
          <a:off x="467544" y="2276872"/>
          <a:ext cx="5616624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제목 3"/>
          <p:cNvSpPr txBox="1">
            <a:spLocks/>
          </p:cNvSpPr>
          <p:nvPr/>
        </p:nvSpPr>
        <p:spPr>
          <a:xfrm>
            <a:off x="1331640" y="0"/>
            <a:ext cx="3096344" cy="817214"/>
          </a:xfrm>
          <a:prstGeom prst="rect">
            <a:avLst/>
          </a:prstGeom>
          <a:ln w="6350" cap="rnd">
            <a:noFill/>
          </a:ln>
        </p:spPr>
        <p:txBody>
          <a:bodyPr vert="horz" rtlCol="0" anchor="b" anchorCtr="0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lang="en-US" sz="4200" b="0" kern="1200" spc="-100" baseline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목차 </a:t>
            </a:r>
            <a:r>
              <a:rPr lang="en-US" altLang="ko-KR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-</a:t>
            </a:r>
            <a:endParaRPr lang="ko-KR" altLang="en-US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대각선 방향의 모서리가 잘린 사각형 4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69522"/>
            <a:ext cx="2096666" cy="4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9909" y="0"/>
            <a:ext cx="4392488" cy="836712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ko-KR" altLang="en-US" sz="4000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현황 분석</a:t>
            </a:r>
            <a:endParaRPr lang="ko-KR" altLang="en-US" sz="4000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827584" y="2089051"/>
            <a:ext cx="3843912" cy="1008112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ko-KR" altLang="en-US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제안 배경</a:t>
            </a:r>
            <a:endParaRPr lang="en-US" altLang="ko-KR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>
          <a:xfrm>
            <a:off x="2627784" y="2132856"/>
            <a:ext cx="6120680" cy="892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 smtClean="0">
                <a:solidFill>
                  <a:srgbClr val="0B0147"/>
                </a:solidFill>
              </a:rPr>
              <a:t>--  </a:t>
            </a:r>
            <a:r>
              <a:rPr lang="ko-KR" altLang="en-US" sz="1800" b="1" dirty="0" smtClean="0">
                <a:solidFill>
                  <a:srgbClr val="0B0147"/>
                </a:solidFill>
              </a:rPr>
              <a:t>요즘 </a:t>
            </a:r>
            <a:r>
              <a:rPr lang="ko-KR" altLang="en-US" sz="1800" b="1" dirty="0" err="1">
                <a:solidFill>
                  <a:srgbClr val="0B0147"/>
                </a:solidFill>
              </a:rPr>
              <a:t>트렌드에</a:t>
            </a:r>
            <a:r>
              <a:rPr lang="ko-KR" altLang="en-US" sz="1800" b="1" dirty="0">
                <a:solidFill>
                  <a:srgbClr val="0B0147"/>
                </a:solidFill>
              </a:rPr>
              <a:t> 맞춰 브랜드 이미지를 새롭게 전달하고 </a:t>
            </a:r>
            <a:endParaRPr lang="en-US" altLang="ko-KR" sz="1800" b="1" dirty="0" smtClean="0">
              <a:solidFill>
                <a:srgbClr val="0B0147"/>
              </a:solidFill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rgbClr val="0B0147"/>
                </a:solidFill>
              </a:rPr>
              <a:t> </a:t>
            </a:r>
            <a:r>
              <a:rPr lang="en-US" altLang="ko-KR" sz="1800" b="1" dirty="0" smtClean="0">
                <a:solidFill>
                  <a:srgbClr val="0B0147"/>
                </a:solidFill>
              </a:rPr>
              <a:t>    </a:t>
            </a:r>
            <a:r>
              <a:rPr lang="ko-KR" altLang="en-US" sz="1800" b="1" dirty="0" smtClean="0">
                <a:solidFill>
                  <a:srgbClr val="0B0147"/>
                </a:solidFill>
              </a:rPr>
              <a:t>사용자 중심의 </a:t>
            </a:r>
            <a:r>
              <a:rPr lang="ko-KR" altLang="en-US" sz="1800" b="1" dirty="0">
                <a:solidFill>
                  <a:srgbClr val="0B0147"/>
                </a:solidFill>
              </a:rPr>
              <a:t>웹사이트를 구축 하고자 </a:t>
            </a:r>
            <a:r>
              <a:rPr lang="ko-KR" altLang="en-US" sz="1800" b="1" dirty="0" smtClean="0">
                <a:solidFill>
                  <a:srgbClr val="0B0147"/>
                </a:solidFill>
              </a:rPr>
              <a:t>함</a:t>
            </a:r>
            <a:endParaRPr lang="en-US" altLang="ko-KR" sz="1800" b="1" dirty="0">
              <a:solidFill>
                <a:srgbClr val="0B0147"/>
              </a:solidFill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half" idx="4294967295"/>
          </p:nvPr>
        </p:nvSpPr>
        <p:spPr>
          <a:xfrm>
            <a:off x="815277" y="4087437"/>
            <a:ext cx="3844925" cy="1296988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ko-KR" altLang="en-US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현 사이트 분석</a:t>
            </a:r>
            <a:r>
              <a:rPr lang="ko-KR" altLang="en-US" dirty="0" smtClean="0">
                <a:solidFill>
                  <a:srgbClr val="0B0147"/>
                </a:solidFill>
              </a:rPr>
              <a:t> </a:t>
            </a:r>
            <a:endParaRPr lang="ko-KR" altLang="en-US" dirty="0">
              <a:solidFill>
                <a:srgbClr val="0B0147"/>
              </a:solidFill>
            </a:endParaRPr>
          </a:p>
        </p:txBody>
      </p:sp>
      <p:sp>
        <p:nvSpPr>
          <p:cNvPr id="3" name="위로 굽은 화살표 2"/>
          <p:cNvSpPr/>
          <p:nvPr/>
        </p:nvSpPr>
        <p:spPr>
          <a:xfrm flipV="1">
            <a:off x="3635896" y="4221088"/>
            <a:ext cx="1080120" cy="2376264"/>
          </a:xfrm>
          <a:prstGeom prst="bentUpArrow">
            <a:avLst>
              <a:gd name="adj1" fmla="val 8349"/>
              <a:gd name="adj2" fmla="val 10978"/>
              <a:gd name="adj3" fmla="val 22371"/>
            </a:avLst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0B0147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대각선 방향의 모서리가 잘린 사각형 8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8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5" y="929899"/>
            <a:ext cx="4288610" cy="5667453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lumMod val="20000"/>
                <a:lumOff val="80000"/>
                <a:alpha val="40000"/>
              </a:schemeClr>
            </a:glow>
            <a:outerShdw dist="35921" dir="2700000" algn="ctr" rotWithShape="0">
              <a:schemeClr val="bg2"/>
            </a:outerShd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25221" y="288691"/>
            <a:ext cx="3678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B0147"/>
                </a:solidFill>
              </a:rPr>
              <a:t> </a:t>
            </a:r>
            <a:r>
              <a:rPr lang="ko-KR" altLang="en-US" sz="2000" b="1" dirty="0" err="1" smtClean="0">
                <a:solidFill>
                  <a:srgbClr val="0B0147"/>
                </a:solidFill>
              </a:rPr>
              <a:t>허벌라이프</a:t>
            </a:r>
            <a:r>
              <a:rPr lang="en-US" altLang="ko-KR" sz="2000" b="1" dirty="0">
                <a:solidFill>
                  <a:srgbClr val="0B0147"/>
                </a:solidFill>
              </a:rPr>
              <a:t> </a:t>
            </a:r>
            <a:r>
              <a:rPr lang="ko-KR" altLang="en-US" sz="2000" b="1" dirty="0" smtClean="0">
                <a:solidFill>
                  <a:srgbClr val="0B0147"/>
                </a:solidFill>
              </a:rPr>
              <a:t>메인 페이지</a:t>
            </a:r>
            <a:endParaRPr lang="ko-KR" altLang="en-US" sz="2000" b="1" dirty="0">
              <a:solidFill>
                <a:srgbClr val="0B0147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1756" y="1340768"/>
            <a:ext cx="4213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B0147"/>
                </a:solidFill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</a:rPr>
              <a:t>메인 이미지가 약함</a:t>
            </a:r>
            <a:endParaRPr lang="en-US" altLang="ko-KR" b="1" dirty="0" smtClean="0">
              <a:solidFill>
                <a:srgbClr val="0B0147"/>
              </a:solidFill>
            </a:endParaRPr>
          </a:p>
          <a:p>
            <a:r>
              <a:rPr lang="en-US" altLang="ko-KR" b="1" dirty="0" smtClean="0">
                <a:solidFill>
                  <a:srgbClr val="0B0147"/>
                </a:solidFill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</a:rPr>
              <a:t>제품을 부각 시키는 것도 아님</a:t>
            </a:r>
            <a:endParaRPr lang="en-US" altLang="ko-KR" b="1" dirty="0" smtClean="0">
              <a:solidFill>
                <a:srgbClr val="0B0147"/>
              </a:solidFill>
            </a:endParaRPr>
          </a:p>
          <a:p>
            <a:r>
              <a:rPr lang="en-US" altLang="ko-KR" b="1" dirty="0" smtClean="0">
                <a:solidFill>
                  <a:srgbClr val="0B0147"/>
                </a:solidFill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</a:rPr>
              <a:t>그린이 브랜드 칼라이긴 하나 촌스러움</a:t>
            </a:r>
            <a:endParaRPr lang="ko-KR" altLang="en-US" b="1" dirty="0">
              <a:solidFill>
                <a:srgbClr val="0B0147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1756" y="2348880"/>
            <a:ext cx="4213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B0147"/>
                </a:solidFill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</a:rPr>
              <a:t>하단 </a:t>
            </a:r>
            <a:r>
              <a:rPr lang="ko-KR" altLang="en-US" b="1" dirty="0" err="1">
                <a:solidFill>
                  <a:srgbClr val="0B0147"/>
                </a:solidFill>
              </a:rPr>
              <a:t>콘</a:t>
            </a:r>
            <a:r>
              <a:rPr lang="ko-KR" altLang="en-US" b="1" dirty="0" err="1" smtClean="0">
                <a:solidFill>
                  <a:srgbClr val="0B0147"/>
                </a:solidFill>
              </a:rPr>
              <a:t>텐츠</a:t>
            </a:r>
            <a:r>
              <a:rPr lang="ko-KR" altLang="en-US" b="1" dirty="0" smtClean="0">
                <a:solidFill>
                  <a:srgbClr val="0B0147"/>
                </a:solidFill>
              </a:rPr>
              <a:t> 백그라운드</a:t>
            </a:r>
            <a:r>
              <a:rPr lang="en-US" altLang="ko-KR" b="1" dirty="0">
                <a:solidFill>
                  <a:srgbClr val="0B0147"/>
                </a:solidFill>
              </a:rPr>
              <a:t> </a:t>
            </a:r>
            <a:r>
              <a:rPr lang="ko-KR" altLang="en-US" b="1" dirty="0" smtClean="0">
                <a:solidFill>
                  <a:srgbClr val="0B0147"/>
                </a:solidFill>
              </a:rPr>
              <a:t>칼라가 화이트    </a:t>
            </a:r>
            <a:endParaRPr lang="en-US" altLang="ko-KR" b="1" dirty="0" smtClean="0">
              <a:solidFill>
                <a:srgbClr val="0B0147"/>
              </a:solidFill>
            </a:endParaRPr>
          </a:p>
          <a:p>
            <a:r>
              <a:rPr lang="en-US" altLang="ko-KR" b="1" dirty="0">
                <a:solidFill>
                  <a:srgbClr val="0B0147"/>
                </a:solidFill>
              </a:rPr>
              <a:t> </a:t>
            </a:r>
            <a:r>
              <a:rPr lang="en-US" altLang="ko-KR" b="1" dirty="0" smtClean="0">
                <a:solidFill>
                  <a:srgbClr val="0B0147"/>
                </a:solidFill>
              </a:rPr>
              <a:t>  </a:t>
            </a:r>
            <a:r>
              <a:rPr lang="ko-KR" altLang="en-US" b="1" dirty="0" smtClean="0">
                <a:solidFill>
                  <a:srgbClr val="0B0147"/>
                </a:solidFill>
              </a:rPr>
              <a:t>라 깔끔해</a:t>
            </a:r>
            <a:r>
              <a:rPr lang="en-US" altLang="ko-KR" b="1" dirty="0">
                <a:solidFill>
                  <a:srgbClr val="0B0147"/>
                </a:solidFill>
              </a:rPr>
              <a:t> </a:t>
            </a:r>
            <a:r>
              <a:rPr lang="ko-KR" altLang="en-US" b="1" dirty="0" smtClean="0">
                <a:solidFill>
                  <a:srgbClr val="0B0147"/>
                </a:solidFill>
              </a:rPr>
              <a:t>보이기는 하나 </a:t>
            </a:r>
            <a:r>
              <a:rPr lang="ko-KR" altLang="en-US" b="1" dirty="0">
                <a:solidFill>
                  <a:srgbClr val="0B0147"/>
                </a:solidFill>
              </a:rPr>
              <a:t>삽</a:t>
            </a:r>
            <a:r>
              <a:rPr lang="ko-KR" altLang="en-US" b="1" dirty="0" smtClean="0">
                <a:solidFill>
                  <a:srgbClr val="0B0147"/>
                </a:solidFill>
              </a:rPr>
              <a:t>입 된 이미</a:t>
            </a:r>
            <a:endParaRPr lang="en-US" altLang="ko-KR" b="1" dirty="0" smtClean="0">
              <a:solidFill>
                <a:srgbClr val="0B0147"/>
              </a:solidFill>
            </a:endParaRPr>
          </a:p>
          <a:p>
            <a:r>
              <a:rPr lang="en-US" altLang="ko-KR" b="1" dirty="0">
                <a:solidFill>
                  <a:srgbClr val="0B0147"/>
                </a:solidFill>
              </a:rPr>
              <a:t> </a:t>
            </a:r>
            <a:r>
              <a:rPr lang="en-US" altLang="ko-KR" b="1" dirty="0" smtClean="0">
                <a:solidFill>
                  <a:srgbClr val="0B0147"/>
                </a:solidFill>
              </a:rPr>
              <a:t>  </a:t>
            </a:r>
            <a:r>
              <a:rPr lang="ko-KR" altLang="en-US" b="1" dirty="0" smtClean="0">
                <a:solidFill>
                  <a:srgbClr val="0B0147"/>
                </a:solidFill>
              </a:rPr>
              <a:t>지의 크기와 칼라가</a:t>
            </a:r>
            <a:r>
              <a:rPr lang="en-US" altLang="ko-KR" b="1" dirty="0">
                <a:solidFill>
                  <a:srgbClr val="0B0147"/>
                </a:solidFill>
              </a:rPr>
              <a:t> </a:t>
            </a:r>
            <a:r>
              <a:rPr lang="ko-KR" altLang="en-US" b="1" dirty="0" smtClean="0">
                <a:solidFill>
                  <a:srgbClr val="0B0147"/>
                </a:solidFill>
              </a:rPr>
              <a:t>제 각각 이어서 통</a:t>
            </a:r>
            <a:endParaRPr lang="en-US" altLang="ko-KR" b="1" dirty="0" smtClean="0">
              <a:solidFill>
                <a:srgbClr val="0B0147"/>
              </a:solidFill>
            </a:endParaRPr>
          </a:p>
          <a:p>
            <a:r>
              <a:rPr lang="en-US" altLang="ko-KR" b="1" dirty="0">
                <a:solidFill>
                  <a:srgbClr val="0B0147"/>
                </a:solidFill>
              </a:rPr>
              <a:t> </a:t>
            </a:r>
            <a:r>
              <a:rPr lang="en-US" altLang="ko-KR" b="1" dirty="0" smtClean="0">
                <a:solidFill>
                  <a:srgbClr val="0B0147"/>
                </a:solidFill>
              </a:rPr>
              <a:t>  </a:t>
            </a:r>
            <a:r>
              <a:rPr lang="ko-KR" altLang="en-US" b="1" dirty="0" smtClean="0">
                <a:solidFill>
                  <a:srgbClr val="0B0147"/>
                </a:solidFill>
              </a:rPr>
              <a:t>일성이</a:t>
            </a:r>
            <a:r>
              <a:rPr lang="en-US" altLang="ko-KR" b="1" dirty="0">
                <a:solidFill>
                  <a:srgbClr val="0B0147"/>
                </a:solidFill>
              </a:rPr>
              <a:t> </a:t>
            </a:r>
            <a:r>
              <a:rPr lang="ko-KR" altLang="en-US" b="1" dirty="0" smtClean="0">
                <a:solidFill>
                  <a:srgbClr val="0B0147"/>
                </a:solidFill>
              </a:rPr>
              <a:t>떨어짐</a:t>
            </a:r>
            <a:endParaRPr lang="en-US" altLang="ko-KR" b="1" dirty="0" smtClean="0">
              <a:solidFill>
                <a:srgbClr val="0B0147"/>
              </a:solidFill>
            </a:endParaRPr>
          </a:p>
          <a:p>
            <a:r>
              <a:rPr lang="en-US" altLang="ko-KR" b="1" dirty="0" smtClean="0">
                <a:solidFill>
                  <a:srgbClr val="0B0147"/>
                </a:solidFill>
              </a:rPr>
              <a:t>- </a:t>
            </a:r>
            <a:r>
              <a:rPr lang="ko-KR" altLang="en-US" b="1" dirty="0" smtClean="0">
                <a:solidFill>
                  <a:srgbClr val="0B0147"/>
                </a:solidFill>
              </a:rPr>
              <a:t>폰트도 너무 작아 불편</a:t>
            </a:r>
            <a:r>
              <a:rPr lang="ko-KR" altLang="en-US" b="1" dirty="0">
                <a:solidFill>
                  <a:srgbClr val="0B0147"/>
                </a:solidFill>
              </a:rPr>
              <a:t>함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대각선 방향의 모서리가 잘린 사각형 6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5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4"/>
          <a:stretch/>
        </p:blipFill>
        <p:spPr bwMode="auto">
          <a:xfrm>
            <a:off x="467543" y="980728"/>
            <a:ext cx="8163287" cy="5483572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lumMod val="20000"/>
                <a:lumOff val="80000"/>
                <a:alpha val="40000"/>
              </a:schemeClr>
            </a:glow>
            <a:outerShdw dist="35921" dir="2700000" algn="ctr" rotWithShape="0">
              <a:schemeClr val="bg2"/>
            </a:outerShd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91486" y="431803"/>
            <a:ext cx="8390047" cy="5175073"/>
            <a:chOff x="611560" y="431803"/>
            <a:chExt cx="8390047" cy="5175073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060848"/>
              <a:ext cx="7816722" cy="3546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871994" y="431803"/>
              <a:ext cx="51296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B0147"/>
                  </a:solidFill>
                </a:rPr>
                <a:t>-</a:t>
              </a:r>
              <a:r>
                <a:rPr lang="ko-KR" altLang="en-US" b="1" dirty="0" smtClean="0">
                  <a:solidFill>
                    <a:srgbClr val="0B0147"/>
                  </a:solidFill>
                </a:rPr>
                <a:t>확대하면 이미지가 깨지는 것을 볼 수 있다</a:t>
              </a:r>
              <a:r>
                <a:rPr lang="en-US" altLang="ko-KR" b="1" dirty="0" smtClean="0">
                  <a:solidFill>
                    <a:srgbClr val="0B0147"/>
                  </a:solidFill>
                </a:rPr>
                <a:t>.</a:t>
              </a:r>
              <a:endParaRPr lang="ko-KR" altLang="en-US" b="1" dirty="0" smtClean="0">
                <a:solidFill>
                  <a:srgbClr val="0B0147"/>
                </a:solidFill>
              </a:endParaRPr>
            </a:p>
          </p:txBody>
        </p:sp>
      </p:grp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6" y="2060848"/>
            <a:ext cx="7922393" cy="354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418356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Arial" pitchFamily="34" charset="0"/>
              <a:buChar char="•"/>
            </a:pPr>
            <a:r>
              <a:rPr lang="ko-KR" altLang="en-US" sz="2000" b="1" dirty="0" err="1" smtClean="0">
                <a:solidFill>
                  <a:srgbClr val="0B0147"/>
                </a:solidFill>
              </a:rPr>
              <a:t>비주얼</a:t>
            </a:r>
            <a:r>
              <a:rPr lang="ko-KR" altLang="en-US" sz="2000" b="1" dirty="0" smtClean="0">
                <a:solidFill>
                  <a:srgbClr val="0B0147"/>
                </a:solidFill>
              </a:rPr>
              <a:t> 이미지가 깨짐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7"/>
          <a:stretch/>
        </p:blipFill>
        <p:spPr bwMode="auto">
          <a:xfrm>
            <a:off x="471038" y="993862"/>
            <a:ext cx="8163287" cy="5457304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lumMod val="20000"/>
                <a:lumOff val="80000"/>
                <a:alpha val="40000"/>
              </a:schemeClr>
            </a:glow>
            <a:outerShdw dist="35921" dir="2700000" algn="ctr" rotWithShape="0">
              <a:schemeClr val="bg2"/>
            </a:outerShd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77" y="2081932"/>
            <a:ext cx="3223641" cy="294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대각선 방향의 모서리가 잘린 사각형 12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10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내용 개체 틀 20"/>
          <p:cNvSpPr>
            <a:spLocks noGrp="1"/>
          </p:cNvSpPr>
          <p:nvPr>
            <p:ph sz="half" idx="2"/>
          </p:nvPr>
        </p:nvSpPr>
        <p:spPr>
          <a:xfrm>
            <a:off x="779192" y="418356"/>
            <a:ext cx="6838968" cy="720080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25000"/>
                </a:schemeClr>
              </a:buClr>
              <a:buFont typeface="Arial" pitchFamily="34" charset="0"/>
              <a:buChar char="•"/>
            </a:pPr>
            <a:r>
              <a:rPr lang="ko-KR" altLang="en-US" sz="2000" b="1" dirty="0" err="1" smtClean="0">
                <a:solidFill>
                  <a:srgbClr val="0B0147"/>
                </a:solidFill>
              </a:rPr>
              <a:t>컨텐츠</a:t>
            </a:r>
            <a:r>
              <a:rPr lang="ko-KR" altLang="en-US" sz="2000" b="1" dirty="0" smtClean="0">
                <a:solidFill>
                  <a:srgbClr val="0B0147"/>
                </a:solidFill>
              </a:rPr>
              <a:t> 메뉴는 간결하나 폰트가 작고 구성이 약하다</a:t>
            </a:r>
            <a:r>
              <a:rPr lang="en-US" altLang="ko-KR" sz="1800" b="1" dirty="0" smtClean="0">
                <a:solidFill>
                  <a:srgbClr val="0B0147"/>
                </a:solidFill>
              </a:rPr>
              <a:t>.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7861"/>
            <a:ext cx="8192858" cy="109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906" y="1992475"/>
            <a:ext cx="1935715" cy="24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34" y="1961145"/>
            <a:ext cx="3550001" cy="2492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3521" y="5223270"/>
            <a:ext cx="592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굴림체를 사용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많이 사용되는 글씨체이긴 하나 요즘 </a:t>
            </a:r>
            <a:r>
              <a:rPr lang="ko-KR" altLang="en-US" sz="1400" b="1" dirty="0" err="1" smtClean="0">
                <a:solidFill>
                  <a:srgbClr val="0B0147"/>
                </a:solidFill>
              </a:rPr>
              <a:t>트렌드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와 는  맞지 않다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</a:t>
            </a:r>
            <a:endParaRPr lang="en-US" altLang="ko-KR" sz="1400" b="1" dirty="0" smtClean="0">
              <a:solidFill>
                <a:srgbClr val="0B0147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7544" y="1347861"/>
            <a:ext cx="8192858" cy="3398568"/>
            <a:chOff x="467544" y="1347861"/>
            <a:chExt cx="8192858" cy="3398568"/>
          </a:xfrm>
        </p:grpSpPr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347861"/>
              <a:ext cx="8192858" cy="1092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248" y="1967857"/>
              <a:ext cx="1942857" cy="2778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76" y="1993668"/>
            <a:ext cx="3557143" cy="245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대각선 방향의 모서리가 잘린 사각형 13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1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71" y="3049138"/>
            <a:ext cx="4289965" cy="3409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65222" y="836712"/>
            <a:ext cx="4289965" cy="3737423"/>
            <a:chOff x="2172026" y="548679"/>
            <a:chExt cx="5265414" cy="496855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026" y="548679"/>
              <a:ext cx="5265414" cy="4968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026" y="548680"/>
              <a:ext cx="5265414" cy="4550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내용 개체 틀 20"/>
          <p:cNvSpPr>
            <a:spLocks noGrp="1"/>
          </p:cNvSpPr>
          <p:nvPr>
            <p:ph sz="half" idx="2"/>
          </p:nvPr>
        </p:nvSpPr>
        <p:spPr>
          <a:xfrm>
            <a:off x="4860032" y="1283378"/>
            <a:ext cx="3816424" cy="924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건강 정보와 영양정보 등 유익한 정보들을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pPr marL="0" indent="0">
              <a:buNone/>
            </a:pPr>
            <a:r>
              <a:rPr lang="ko-KR" altLang="en-US" sz="1400" b="1" dirty="0" smtClean="0">
                <a:solidFill>
                  <a:srgbClr val="0B0147"/>
                </a:solidFill>
              </a:rPr>
              <a:t>   전달 하고 있다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</p:txBody>
      </p:sp>
      <p:sp>
        <p:nvSpPr>
          <p:cNvPr id="9" name="내용 개체 틀 20"/>
          <p:cNvSpPr>
            <a:spLocks noGrp="1"/>
          </p:cNvSpPr>
          <p:nvPr>
            <p:ph sz="quarter" idx="13"/>
          </p:nvPr>
        </p:nvSpPr>
        <p:spPr>
          <a:xfrm>
            <a:off x="467544" y="5229200"/>
            <a:ext cx="5400600" cy="9361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이미지가  없고 설명으로만 되어 있어 전달 </a:t>
            </a:r>
            <a:r>
              <a:rPr lang="ko-KR" altLang="en-US" sz="1400" b="1" dirty="0" err="1" smtClean="0">
                <a:solidFill>
                  <a:srgbClr val="0B0147"/>
                </a:solidFill>
              </a:rPr>
              <a:t>력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이 떨어진다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1400" b="1" dirty="0" smtClean="0">
                <a:solidFill>
                  <a:srgbClr val="0B0147"/>
                </a:solidFill>
              </a:rPr>
              <a:t>-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글자 크기와  그린 칼라 색감 변화로 포인트를 주었으나</a:t>
            </a:r>
            <a:endParaRPr lang="en-US" altLang="ko-KR" sz="1400" b="1" dirty="0" smtClean="0">
              <a:solidFill>
                <a:srgbClr val="0B0147"/>
              </a:solidFill>
            </a:endParaRPr>
          </a:p>
          <a:p>
            <a:pPr marL="0" indent="0">
              <a:buNone/>
            </a:pPr>
            <a:r>
              <a:rPr lang="ko-KR" altLang="en-US" sz="1400" b="1" dirty="0" smtClean="0">
                <a:solidFill>
                  <a:srgbClr val="0B0147"/>
                </a:solidFill>
              </a:rPr>
              <a:t>   톤 업이 너무 심하여 눈에 피로감을 준다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대각선 방향의 모서리가 잘린 사각형 10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03648" y="218301"/>
            <a:ext cx="50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0B0147"/>
                </a:solidFill>
              </a:rPr>
              <a:t>콘텐츠</a:t>
            </a:r>
            <a:r>
              <a:rPr lang="ko-KR" altLang="en-US" sz="2000" b="1" dirty="0" smtClean="0">
                <a:solidFill>
                  <a:srgbClr val="0B0147"/>
                </a:solidFill>
              </a:rPr>
              <a:t> 하위 페이지</a:t>
            </a:r>
            <a:endParaRPr lang="ko-KR" altLang="en-US" sz="2000" b="1" dirty="0">
              <a:solidFill>
                <a:srgbClr val="0B01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2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03" y="836713"/>
            <a:ext cx="8541125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내용 개체 틀 20"/>
          <p:cNvSpPr>
            <a:spLocks noGrp="1"/>
          </p:cNvSpPr>
          <p:nvPr>
            <p:ph sz="half" idx="2"/>
          </p:nvPr>
        </p:nvSpPr>
        <p:spPr>
          <a:xfrm>
            <a:off x="675512" y="6021288"/>
            <a:ext cx="6480720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 smtClean="0">
                <a:solidFill>
                  <a:srgbClr val="0B0147"/>
                </a:solidFill>
              </a:rPr>
              <a:t>- 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매월 발간 되는 웹진은 건강정보나 새로운 제품정보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, 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이벤트 등 유용하고 알찬 정보들로 구성되어 있으며 그린의 컬러 감과 </a:t>
            </a:r>
            <a:r>
              <a:rPr lang="ko-KR" altLang="en-US" sz="1400" b="1" dirty="0" err="1" smtClean="0">
                <a:solidFill>
                  <a:srgbClr val="0B0147"/>
                </a:solidFill>
              </a:rPr>
              <a:t>블럭</a:t>
            </a:r>
            <a:r>
              <a:rPr lang="ko-KR" altLang="en-US" sz="1400" b="1" dirty="0" smtClean="0">
                <a:solidFill>
                  <a:srgbClr val="0B0147"/>
                </a:solidFill>
              </a:rPr>
              <a:t> 배치가 안정적으로 보인다</a:t>
            </a:r>
            <a:r>
              <a:rPr lang="en-US" altLang="ko-KR" sz="1400" b="1" dirty="0" smtClean="0">
                <a:solidFill>
                  <a:srgbClr val="0B0147"/>
                </a:solidFill>
              </a:rPr>
              <a:t>.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대각선 방향의 모서리가 잘린 사각형 4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31640" y="233690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 smtClean="0">
                <a:solidFill>
                  <a:srgbClr val="0B0147"/>
                </a:solidFill>
              </a:rPr>
              <a:t>허벌라이프</a:t>
            </a:r>
            <a:r>
              <a:rPr lang="ko-KR" altLang="en-US" sz="2000" b="1" dirty="0" smtClean="0">
                <a:solidFill>
                  <a:srgbClr val="0B0147"/>
                </a:solidFill>
              </a:rPr>
              <a:t> </a:t>
            </a:r>
            <a:r>
              <a:rPr lang="ko-KR" altLang="en-US" sz="2000" b="1" dirty="0" err="1" smtClean="0">
                <a:solidFill>
                  <a:srgbClr val="0B0147"/>
                </a:solidFill>
              </a:rPr>
              <a:t>뉴트리션</a:t>
            </a:r>
            <a:r>
              <a:rPr lang="ko-KR" altLang="en-US" sz="2000" b="1" dirty="0" smtClean="0">
                <a:solidFill>
                  <a:srgbClr val="0B0147"/>
                </a:solidFill>
              </a:rPr>
              <a:t> 웹진</a:t>
            </a:r>
            <a:endParaRPr lang="ko-KR" altLang="en-US" sz="2000" b="1" dirty="0">
              <a:solidFill>
                <a:srgbClr val="0B01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27163" y="116632"/>
            <a:ext cx="4104456" cy="700582"/>
          </a:xfrm>
        </p:spPr>
        <p:txBody>
          <a:bodyPr>
            <a:noAutofit/>
          </a:bodyPr>
          <a:lstStyle/>
          <a:p>
            <a:pPr marL="571500" indent="-571500">
              <a:buFont typeface="Wingdings" pitchFamily="2" charset="2"/>
              <a:buChar char="v"/>
            </a:pPr>
            <a:r>
              <a:rPr lang="ko-KR" altLang="en-US" sz="4000" b="1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벤치마킹</a:t>
            </a:r>
            <a:endParaRPr lang="ko-KR" altLang="en-US" sz="4000" b="1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849163" y="2037279"/>
            <a:ext cx="3843912" cy="2913112"/>
          </a:xfrm>
        </p:spPr>
        <p:txBody>
          <a:bodyPr/>
          <a:lstStyle/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ko-KR" altLang="en-US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업계 사이트 분석</a:t>
            </a:r>
            <a:endParaRPr lang="en-US" altLang="ko-KR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endParaRPr lang="en-US" altLang="ko-KR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endParaRPr lang="en-US" altLang="ko-KR" sz="4400" dirty="0" smtClean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>
              <a:buClr>
                <a:schemeClr val="accent2">
                  <a:lumMod val="50000"/>
                </a:schemeClr>
              </a:buClr>
              <a:buFont typeface="Wingdings" pitchFamily="2" charset="2"/>
              <a:buChar char="§"/>
            </a:pPr>
            <a:r>
              <a:rPr lang="ko-KR" altLang="en-US" dirty="0" smtClean="0">
                <a:solidFill>
                  <a:srgbClr val="0B0147"/>
                </a:solidFill>
                <a:latin typeface="나눔고딕 ExtraBold" pitchFamily="50" charset="-127"/>
                <a:ea typeface="나눔고딕 ExtraBold" pitchFamily="50" charset="-127"/>
              </a:rPr>
              <a:t>우수 사이트 분석</a:t>
            </a:r>
            <a:endParaRPr lang="ko-KR" altLang="en-US" dirty="0">
              <a:solidFill>
                <a:srgbClr val="0B0147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71386" y="2109287"/>
            <a:ext cx="178125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B0147"/>
                </a:solidFill>
              </a:rPr>
              <a:t>-- </a:t>
            </a:r>
            <a:r>
              <a:rPr lang="ko-KR" altLang="en-US" b="1" dirty="0" err="1" smtClean="0">
                <a:solidFill>
                  <a:srgbClr val="0B0147"/>
                </a:solidFill>
              </a:rPr>
              <a:t>암웨이</a:t>
            </a:r>
            <a:endParaRPr lang="en-US" altLang="ko-KR" b="1" dirty="0" smtClean="0">
              <a:solidFill>
                <a:srgbClr val="0B0147"/>
              </a:solidFill>
            </a:endParaRPr>
          </a:p>
          <a:p>
            <a:endParaRPr lang="en-US" altLang="ko-KR" sz="1200" b="1" dirty="0" smtClean="0">
              <a:solidFill>
                <a:srgbClr val="0B0147"/>
              </a:solidFill>
            </a:endParaRPr>
          </a:p>
          <a:p>
            <a:r>
              <a:rPr lang="en-US" altLang="ko-KR" b="1" dirty="0" smtClean="0">
                <a:solidFill>
                  <a:srgbClr val="0B0147"/>
                </a:solidFill>
              </a:rPr>
              <a:t>-- </a:t>
            </a:r>
            <a:r>
              <a:rPr lang="ko-KR" altLang="en-US" b="1" dirty="0" err="1" smtClean="0">
                <a:solidFill>
                  <a:srgbClr val="0B0147"/>
                </a:solidFill>
              </a:rPr>
              <a:t>뉴스킨코리아</a:t>
            </a:r>
            <a:endParaRPr lang="en-US" altLang="ko-KR" b="1" dirty="0" smtClean="0">
              <a:solidFill>
                <a:srgbClr val="0B0147"/>
              </a:solidFill>
            </a:endParaRPr>
          </a:p>
          <a:p>
            <a:endParaRPr lang="en-US" altLang="ko-KR" sz="1200" b="1" dirty="0" smtClean="0">
              <a:solidFill>
                <a:srgbClr val="0B0147"/>
              </a:solidFill>
            </a:endParaRPr>
          </a:p>
          <a:p>
            <a:r>
              <a:rPr lang="en-US" altLang="ko-KR" b="1" dirty="0" smtClean="0">
                <a:solidFill>
                  <a:srgbClr val="0B0147"/>
                </a:solidFill>
              </a:rPr>
              <a:t>-- </a:t>
            </a:r>
            <a:r>
              <a:rPr lang="ko-KR" altLang="en-US" b="1" dirty="0" err="1" smtClean="0">
                <a:solidFill>
                  <a:srgbClr val="0B0147"/>
                </a:solidFill>
              </a:rPr>
              <a:t>애터미</a:t>
            </a:r>
            <a:endParaRPr lang="ko-KR" altLang="en-US" b="1" dirty="0" smtClean="0">
              <a:solidFill>
                <a:srgbClr val="0B014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71386" y="3795913"/>
            <a:ext cx="285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B0147"/>
                </a:solidFill>
              </a:rPr>
              <a:t>-- </a:t>
            </a:r>
            <a:r>
              <a:rPr lang="ko-KR" altLang="en-US" b="1" dirty="0" smtClean="0">
                <a:solidFill>
                  <a:srgbClr val="0B0147"/>
                </a:solidFill>
              </a:rPr>
              <a:t>제일제당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79512" y="817214"/>
            <a:ext cx="8964488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대각선 방향의 모서리가 잘린 사각형 7"/>
          <p:cNvSpPr/>
          <p:nvPr/>
        </p:nvSpPr>
        <p:spPr>
          <a:xfrm>
            <a:off x="0" y="0"/>
            <a:ext cx="1115616" cy="836712"/>
          </a:xfrm>
          <a:prstGeom prst="snip2DiagRect">
            <a:avLst/>
          </a:prstGeom>
          <a:solidFill>
            <a:srgbClr val="0B0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-54260" y="6597352"/>
            <a:ext cx="9198260" cy="0"/>
          </a:xfrm>
          <a:prstGeom prst="line">
            <a:avLst/>
          </a:prstGeom>
          <a:ln w="38100" cmpd="sng">
            <a:solidFill>
              <a:srgbClr val="0B0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3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실행">
  <a:themeElements>
    <a:clrScheme name="실행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실행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1407</TotalTime>
  <Words>541</Words>
  <Application>Microsoft Office PowerPoint</Application>
  <PresentationFormat>화면 슬라이드 쇼(4:3)</PresentationFormat>
  <Paragraphs>140</Paragraphs>
  <Slides>19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실행</vt:lpstr>
      <vt:lpstr>PowerPoint 프레젠테이션</vt:lpstr>
      <vt:lpstr>PowerPoint 프레젠테이션</vt:lpstr>
      <vt:lpstr>현황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벤치마킹</vt:lpstr>
      <vt:lpstr>PowerPoint 프레젠테이션</vt:lpstr>
      <vt:lpstr>PowerPoint 프레젠테이션</vt:lpstr>
      <vt:lpstr>PowerPoint 프레젠테이션</vt:lpstr>
      <vt:lpstr>PowerPoint 프레젠테이션</vt:lpstr>
      <vt:lpstr>콘셉트 설정</vt:lpstr>
      <vt:lpstr>기업 분석</vt:lpstr>
      <vt:lpstr>PowerPoint 프레젠테이션</vt:lpstr>
      <vt:lpstr>디자인 설정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himedia</dc:creator>
  <cp:lastModifiedBy>himedia</cp:lastModifiedBy>
  <cp:revision>110</cp:revision>
  <dcterms:created xsi:type="dcterms:W3CDTF">2015-11-17T01:15:47Z</dcterms:created>
  <dcterms:modified xsi:type="dcterms:W3CDTF">2015-11-20T00:47:50Z</dcterms:modified>
</cp:coreProperties>
</file>